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83" r:id="rId3"/>
    <p:sldId id="257" r:id="rId4"/>
    <p:sldId id="261" r:id="rId5"/>
    <p:sldId id="266" r:id="rId6"/>
    <p:sldId id="258" r:id="rId7"/>
    <p:sldId id="278" r:id="rId8"/>
    <p:sldId id="279" r:id="rId9"/>
    <p:sldId id="280" r:id="rId10"/>
    <p:sldId id="276" r:id="rId11"/>
    <p:sldId id="277" r:id="rId12"/>
    <p:sldId id="275" r:id="rId13"/>
    <p:sldId id="285" r:id="rId14"/>
    <p:sldId id="274" r:id="rId15"/>
    <p:sldId id="259" r:id="rId16"/>
    <p:sldId id="267" r:id="rId17"/>
    <p:sldId id="268" r:id="rId18"/>
    <p:sldId id="263" r:id="rId19"/>
    <p:sldId id="284" r:id="rId20"/>
    <p:sldId id="269" r:id="rId21"/>
    <p:sldId id="260" r:id="rId22"/>
    <p:sldId id="270" r:id="rId23"/>
    <p:sldId id="286" r:id="rId24"/>
    <p:sldId id="282" r:id="rId25"/>
    <p:sldId id="281" r:id="rId26"/>
    <p:sldId id="27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F64DCD-BC17-754E-862E-033BB9AFBE21}">
          <p14:sldIdLst>
            <p14:sldId id="256"/>
            <p14:sldId id="283"/>
          </p14:sldIdLst>
        </p14:section>
        <p14:section name="Warm Up" id="{69D4DB56-D28D-1341-B3CD-532B6AAAD2EE}">
          <p14:sldIdLst>
            <p14:sldId id="257"/>
            <p14:sldId id="261"/>
            <p14:sldId id="266"/>
          </p14:sldIdLst>
        </p14:section>
        <p14:section name="Add" id="{ECDFD21F-F3E4-E147-8505-4667ED9C002B}">
          <p14:sldIdLst>
            <p14:sldId id="258"/>
            <p14:sldId id="278"/>
            <p14:sldId id="279"/>
            <p14:sldId id="280"/>
            <p14:sldId id="276"/>
            <p14:sldId id="277"/>
            <p14:sldId id="275"/>
            <p14:sldId id="285"/>
            <p14:sldId id="274"/>
          </p14:sldIdLst>
        </p14:section>
        <p14:section name="Apply" id="{875C531A-07BA-AD40-B443-9E5FC9859049}">
          <p14:sldIdLst>
            <p14:sldId id="259"/>
            <p14:sldId id="267"/>
            <p14:sldId id="268"/>
            <p14:sldId id="263"/>
            <p14:sldId id="284"/>
            <p14:sldId id="269"/>
          </p14:sldIdLst>
        </p14:section>
        <p14:section name="Away" id="{B11D42D5-28E2-F84B-A150-29F8B0EEF67C}">
          <p14:sldIdLst>
            <p14:sldId id="260"/>
            <p14:sldId id="270"/>
            <p14:sldId id="286"/>
            <p14:sldId id="282"/>
            <p14:sldId id="281"/>
            <p14:sldId id="271"/>
          </p14:sldIdLst>
        </p14:section>
        <p14:section name="Extra Slides - To Delete Later" id="{D1847A89-53B6-CD4F-8328-A3D9801379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423A"/>
    <a:srgbClr val="BD4219"/>
    <a:srgbClr val="D19B2A"/>
    <a:srgbClr val="86392D"/>
    <a:srgbClr val="8C6A34"/>
    <a:srgbClr val="BD2F25"/>
    <a:srgbClr val="A88D77"/>
    <a:srgbClr val="580000"/>
    <a:srgbClr val="EEE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9456" autoAdjust="0"/>
  </p:normalViewPr>
  <p:slideViewPr>
    <p:cSldViewPr snapToGrid="0" snapToObjects="1">
      <p:cViewPr varScale="1">
        <p:scale>
          <a:sx n="57" d="100"/>
          <a:sy n="57" d="100"/>
        </p:scale>
        <p:origin x="17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B0C422-E8EA-D243-8443-8654273BD2C6}" type="datetimeFigureOut">
              <a:rPr lang="en-US" smtClean="0"/>
              <a:t>7/30/2019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895FC-99D7-6048-A41A-9FC2DED63D52}" type="slidenum">
              <a:rPr lang="en-US" smtClean="0"/>
              <a:t>‹#›</a:t>
            </a:fld>
            <a:endParaRPr lang="en-US"/>
          </a:p>
        </p:txBody>
      </p:sp>
    </p:spTree>
    <p:extLst>
      <p:ext uri="{BB962C8B-B14F-4D97-AF65-F5344CB8AC3E}">
        <p14:creationId xmlns:p14="http://schemas.microsoft.com/office/powerpoint/2010/main" val="30046123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thanks</a:t>
            </a:r>
            <a:r>
              <a:rPr lang="en-US" baseline="0" dirty="0"/>
              <a:t> for coming today!  </a:t>
            </a:r>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1</a:t>
            </a:fld>
            <a:endParaRPr lang="en-US"/>
          </a:p>
        </p:txBody>
      </p:sp>
    </p:spTree>
    <p:extLst>
      <p:ext uri="{BB962C8B-B14F-4D97-AF65-F5344CB8AC3E}">
        <p14:creationId xmlns:p14="http://schemas.microsoft.com/office/powerpoint/2010/main" val="2303946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Learning is risky for adults, and they need feel respected in order to take that risk. Facilitators demonstrate respect when they acknowledge and use the wealth of experience and knowledge that adults bring to a learning environment, when they affirm that the adult learners are the key decision-makers in their own learning process, when they present content in ways that invite critical analysis, input, and ideas for personal application.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notes now…</a:t>
            </a:r>
            <a:r>
              <a:rPr lang="en-US" sz="1200" kern="1200" baseline="0" dirty="0">
                <a:solidFill>
                  <a:schemeClr val="tx1"/>
                </a:solidFill>
                <a:effectLst/>
                <a:latin typeface="+mn-lt"/>
                <a:ea typeface="+mn-ea"/>
                <a:cs typeface="+mn-cs"/>
              </a:rPr>
              <a:t> animate each one in)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Putting it into Practice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Don’t do or decide what learners can do or decide for themselves. </a:t>
            </a:r>
          </a:p>
          <a:p>
            <a:pPr lvl="0"/>
            <a:r>
              <a:rPr lang="en-US" sz="1200" kern="1200" dirty="0">
                <a:solidFill>
                  <a:schemeClr val="tx1"/>
                </a:solidFill>
                <a:effectLst/>
                <a:latin typeface="+mn-lt"/>
                <a:ea typeface="+mn-ea"/>
                <a:cs typeface="+mn-cs"/>
              </a:rPr>
              <a:t>Invite learners to add their experience, examples and knowledge to new content. </a:t>
            </a:r>
          </a:p>
          <a:p>
            <a:pPr lvl="0"/>
            <a:r>
              <a:rPr lang="en-US" sz="1200" kern="1200" dirty="0">
                <a:solidFill>
                  <a:schemeClr val="tx1"/>
                </a:solidFill>
                <a:effectLst/>
                <a:latin typeface="+mn-lt"/>
                <a:ea typeface="+mn-ea"/>
                <a:cs typeface="+mn-cs"/>
              </a:rPr>
              <a:t>Invite participation rather than calling on people by name. </a:t>
            </a:r>
          </a:p>
          <a:p>
            <a:pPr lvl="0"/>
            <a:r>
              <a:rPr lang="en-US" sz="1200" kern="1200" dirty="0">
                <a:solidFill>
                  <a:schemeClr val="tx1"/>
                </a:solidFill>
                <a:effectLst/>
                <a:latin typeface="+mn-lt"/>
                <a:ea typeface="+mn-ea"/>
                <a:cs typeface="+mn-cs"/>
              </a:rPr>
              <a:t>Avoid activities that embarrass people. </a:t>
            </a: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10</a:t>
            </a:fld>
            <a:endParaRPr lang="en-US"/>
          </a:p>
        </p:txBody>
      </p:sp>
    </p:spTree>
    <p:extLst>
      <p:ext uri="{BB962C8B-B14F-4D97-AF65-F5344CB8AC3E}">
        <p14:creationId xmlns:p14="http://schemas.microsoft.com/office/powerpoint/2010/main" val="3878724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Relevance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Adults must see a reason for learning new content or they will “unhook” and disengage in the learning process. Good teaching connects new content with learner’s daily lives and real needs. Learners will learn faster and more permanently that which is significant to them and their present lives.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Putting it into Practice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Discover what your learners want and need BEFORE the event. Invite their input </a:t>
            </a:r>
          </a:p>
          <a:p>
            <a:pPr lvl="0"/>
            <a:r>
              <a:rPr lang="en-US" sz="1200" kern="1200" dirty="0">
                <a:solidFill>
                  <a:schemeClr val="tx1"/>
                </a:solidFill>
                <a:effectLst/>
                <a:latin typeface="+mn-lt"/>
                <a:ea typeface="+mn-ea"/>
                <a:cs typeface="+mn-cs"/>
              </a:rPr>
              <a:t>Use stories and examples related to their context. </a:t>
            </a:r>
          </a:p>
          <a:p>
            <a:pPr lvl="0"/>
            <a:r>
              <a:rPr lang="en-US" sz="1200" kern="1200" dirty="0">
                <a:solidFill>
                  <a:schemeClr val="tx1"/>
                </a:solidFill>
                <a:effectLst/>
                <a:latin typeface="+mn-lt"/>
                <a:ea typeface="+mn-ea"/>
                <a:cs typeface="+mn-cs"/>
              </a:rPr>
              <a:t>Invite them to personalize the content. Ask them to relate it to their work and life. </a:t>
            </a:r>
          </a:p>
          <a:p>
            <a:pPr lvl="0"/>
            <a:r>
              <a:rPr lang="en-US" sz="1200" kern="1200" dirty="0">
                <a:solidFill>
                  <a:schemeClr val="tx1"/>
                </a:solidFill>
                <a:effectLst/>
                <a:latin typeface="+mn-lt"/>
                <a:ea typeface="+mn-ea"/>
                <a:cs typeface="+mn-cs"/>
              </a:rPr>
              <a:t>Avoid creating sessions where the content will be relevant for only one part of the group.  </a:t>
            </a:r>
          </a:p>
          <a:p>
            <a:pPr lvl="0"/>
            <a:r>
              <a:rPr lang="en-US" sz="1200" kern="1200" dirty="0">
                <a:solidFill>
                  <a:schemeClr val="tx1"/>
                </a:solidFill>
                <a:effectLst/>
                <a:latin typeface="+mn-lt"/>
                <a:ea typeface="+mn-ea"/>
                <a:cs typeface="+mn-cs"/>
              </a:rPr>
              <a:t>Most students don’t voice this question, but … [each] has the right to wonder: Why should I devote my precious time to learning your subject? </a:t>
            </a:r>
            <a:r>
              <a:rPr lang="en-US" sz="1200" i="1" kern="1200" dirty="0">
                <a:solidFill>
                  <a:schemeClr val="tx1"/>
                </a:solidFill>
                <a:effectLst/>
                <a:latin typeface="+mn-lt"/>
                <a:ea typeface="+mn-ea"/>
                <a:cs typeface="+mn-cs"/>
              </a:rPr>
              <a:t>—Teaching with your Mouth Shut</a:t>
            </a:r>
            <a:r>
              <a:rPr lang="en-US" sz="1200" kern="1200" dirty="0">
                <a:solidFill>
                  <a:schemeClr val="tx1"/>
                </a:solidFill>
                <a:effectLst/>
                <a:latin typeface="+mn-lt"/>
                <a:ea typeface="+mn-ea"/>
                <a:cs typeface="+mn-cs"/>
              </a:rPr>
              <a:t>, Donald L. </a:t>
            </a:r>
            <a:r>
              <a:rPr lang="en-US" sz="1200" kern="1200" dirty="0" err="1">
                <a:solidFill>
                  <a:schemeClr val="tx1"/>
                </a:solidFill>
                <a:effectLst/>
                <a:latin typeface="+mn-lt"/>
                <a:ea typeface="+mn-ea"/>
                <a:cs typeface="+mn-cs"/>
              </a:rPr>
              <a:t>Finkel</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11</a:t>
            </a:fld>
            <a:endParaRPr lang="en-US"/>
          </a:p>
        </p:txBody>
      </p:sp>
    </p:spTree>
    <p:extLst>
      <p:ext uri="{BB962C8B-B14F-4D97-AF65-F5344CB8AC3E}">
        <p14:creationId xmlns:p14="http://schemas.microsoft.com/office/powerpoint/2010/main" val="100259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Immediacy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Adults are more engaged when they see the immediate usefulness of what they are learning. If they will be using something very soon, they will work harder to learn it. Facilitators can build immediacy by helping participants to discover opportunities for immediate application, and by building opportunities for immediate application into the session.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Putting it into Practice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participants to visualize and describe when and where they will apply it in the near future— “How do you see yourself using this in the next week?” </a:t>
            </a:r>
          </a:p>
          <a:p>
            <a:pPr lvl="0"/>
            <a:r>
              <a:rPr lang="en-US" sz="1200" kern="1200" dirty="0">
                <a:solidFill>
                  <a:schemeClr val="tx1"/>
                </a:solidFill>
                <a:effectLst/>
                <a:latin typeface="+mn-lt"/>
                <a:ea typeface="+mn-ea"/>
                <a:cs typeface="+mn-cs"/>
              </a:rPr>
              <a:t>Invite them to create action plans to put the new skill into practice. </a:t>
            </a:r>
          </a:p>
          <a:p>
            <a:pPr lvl="0"/>
            <a:r>
              <a:rPr lang="en-US" sz="1200" kern="1200" dirty="0">
                <a:solidFill>
                  <a:schemeClr val="tx1"/>
                </a:solidFill>
                <a:effectLst/>
                <a:latin typeface="+mn-lt"/>
                <a:ea typeface="+mn-ea"/>
                <a:cs typeface="+mn-cs"/>
              </a:rPr>
              <a:t>Build practice, cases or demonstrations into the session so that learners know they will be applying it very shortly. </a:t>
            </a: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12</a:t>
            </a:fld>
            <a:endParaRPr lang="en-US"/>
          </a:p>
        </p:txBody>
      </p:sp>
    </p:spTree>
    <p:extLst>
      <p:ext uri="{BB962C8B-B14F-4D97-AF65-F5344CB8AC3E}">
        <p14:creationId xmlns:p14="http://schemas.microsoft.com/office/powerpoint/2010/main" val="804229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Facilitator Notes: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listen to a presentation about the 6 core principles, think about ways in which you have seen these honored and practiced in this organization (or not!). What was the impact of the presence </a:t>
            </a:r>
            <a:r>
              <a:rPr lang="en-US" sz="1200" i="1" kern="1200" dirty="0">
                <a:solidFill>
                  <a:schemeClr val="tx1"/>
                </a:solidFill>
                <a:effectLst/>
                <a:latin typeface="+mn-lt"/>
                <a:ea typeface="+mn-ea"/>
                <a:cs typeface="+mn-cs"/>
              </a:rPr>
              <a:t>or absence</a:t>
            </a:r>
            <a:r>
              <a:rPr lang="en-US" sz="1200" kern="1200" dirty="0">
                <a:solidFill>
                  <a:schemeClr val="tx1"/>
                </a:solidFill>
                <a:effectLst/>
                <a:latin typeface="+mn-lt"/>
                <a:ea typeface="+mn-ea"/>
                <a:cs typeface="+mn-cs"/>
              </a:rPr>
              <a:t> of these principles?</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What comes to mind when you see these cogs as connected and interconnecting in this way?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Which of these is especially important to you as a participant in an event, meeting or this organization?</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13</a:t>
            </a:fld>
            <a:endParaRPr lang="en-US"/>
          </a:p>
        </p:txBody>
      </p:sp>
    </p:spTree>
    <p:extLst>
      <p:ext uri="{BB962C8B-B14F-4D97-AF65-F5344CB8AC3E}">
        <p14:creationId xmlns:p14="http://schemas.microsoft.com/office/powerpoint/2010/main" val="3514294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Facilitator</a:t>
            </a:r>
            <a:r>
              <a:rPr lang="en-US" sz="1200" kern="1200" baseline="0" dirty="0">
                <a:solidFill>
                  <a:schemeClr val="tx1"/>
                </a:solidFill>
                <a:effectLst/>
                <a:latin typeface="+mn-lt"/>
                <a:ea typeface="+mn-ea"/>
                <a:cs typeface="+mn-cs"/>
              </a:rPr>
              <a:t> Notes:</a:t>
            </a:r>
          </a:p>
          <a:p>
            <a:r>
              <a:rPr lang="en-US" sz="1200" kern="1200" dirty="0">
                <a:solidFill>
                  <a:schemeClr val="tx1"/>
                </a:solidFill>
                <a:effectLst/>
                <a:latin typeface="+mn-lt"/>
                <a:ea typeface="+mn-ea"/>
                <a:cs typeface="+mn-cs"/>
              </a:rPr>
              <a:t>Take a silent minute to think about which one of these principles you most want to focus on in your work in the coming month and then walk over to that table/stand under that chart – that’s where you will work for the next while.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14</a:t>
            </a:fld>
            <a:endParaRPr lang="en-US"/>
          </a:p>
        </p:txBody>
      </p:sp>
    </p:spTree>
    <p:extLst>
      <p:ext uri="{BB962C8B-B14F-4D97-AF65-F5344CB8AC3E}">
        <p14:creationId xmlns:p14="http://schemas.microsoft.com/office/powerpoint/2010/main" val="595775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Facilitator</a:t>
            </a:r>
            <a:r>
              <a:rPr lang="en-US" sz="1200" kern="1200" baseline="0" dirty="0">
                <a:solidFill>
                  <a:schemeClr val="tx1"/>
                </a:solidFill>
                <a:effectLst/>
                <a:latin typeface="+mn-lt"/>
                <a:ea typeface="+mn-ea"/>
                <a:cs typeface="+mn-cs"/>
              </a:rPr>
              <a:t> Notes:</a:t>
            </a:r>
          </a:p>
          <a:p>
            <a:r>
              <a:rPr lang="en-US" sz="1200" kern="1200" dirty="0">
                <a:solidFill>
                  <a:schemeClr val="tx1"/>
                </a:solidFill>
                <a:effectLst/>
                <a:latin typeface="+mn-lt"/>
                <a:ea typeface="+mn-ea"/>
                <a:cs typeface="+mn-cs"/>
              </a:rPr>
              <a:t>In your small group, review the short description again of the core principle you have selected to work on. </a:t>
            </a:r>
          </a:p>
          <a:p>
            <a:r>
              <a:rPr lang="en-US" sz="1200" kern="1200" dirty="0">
                <a:solidFill>
                  <a:schemeClr val="tx1"/>
                </a:solidFill>
                <a:effectLst/>
                <a:latin typeface="+mn-lt"/>
                <a:ea typeface="+mn-ea"/>
                <a:cs typeface="+mn-cs"/>
              </a:rPr>
              <a:t>Share examples you’ve seen inside and outside of this organization of how this has been incorporated/honored really well.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What ideas does this spark about how you can do this in your context? </a:t>
            </a:r>
          </a:p>
          <a:p>
            <a:pPr marL="0" indent="0">
              <a:buFont typeface="Arial" panose="020B0604020202020204" pitchFamily="34" charset="0"/>
              <a:buNone/>
            </a:pPr>
            <a:r>
              <a:rPr lang="en-US" sz="1200" kern="1200" dirty="0">
                <a:solidFill>
                  <a:schemeClr val="tx1"/>
                </a:solidFill>
                <a:effectLst/>
                <a:latin typeface="+mn-lt"/>
                <a:ea typeface="+mn-ea"/>
                <a:cs typeface="+mn-cs"/>
              </a:rPr>
              <a:t>Write all these ideas on the chart in front of you for others to read. </a:t>
            </a:r>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15</a:t>
            </a:fld>
            <a:endParaRPr lang="en-US"/>
          </a:p>
        </p:txBody>
      </p:sp>
    </p:spTree>
    <p:extLst>
      <p:ext uri="{BB962C8B-B14F-4D97-AF65-F5344CB8AC3E}">
        <p14:creationId xmlns:p14="http://schemas.microsoft.com/office/powerpoint/2010/main" val="1903488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Facilitator</a:t>
            </a:r>
            <a:r>
              <a:rPr lang="en-US" sz="1200" kern="1200" baseline="0" dirty="0">
                <a:solidFill>
                  <a:schemeClr val="tx1"/>
                </a:solidFill>
                <a:effectLst/>
                <a:latin typeface="+mn-lt"/>
                <a:ea typeface="+mn-ea"/>
                <a:cs typeface="+mn-cs"/>
              </a:rPr>
              <a:t> Notes:</a:t>
            </a:r>
          </a:p>
          <a:p>
            <a:r>
              <a:rPr lang="en-US" sz="1200" kern="1200" dirty="0">
                <a:solidFill>
                  <a:schemeClr val="tx1"/>
                </a:solidFill>
                <a:effectLst/>
                <a:latin typeface="+mn-lt"/>
                <a:ea typeface="+mn-ea"/>
                <a:cs typeface="+mn-cs"/>
              </a:rPr>
              <a:t>1. In your small group, review the short description again of the core principle you have selected to work on. </a:t>
            </a:r>
          </a:p>
          <a:p>
            <a:r>
              <a:rPr lang="en-US" sz="1200" kern="1200" dirty="0">
                <a:solidFill>
                  <a:schemeClr val="tx1"/>
                </a:solidFill>
                <a:effectLst/>
                <a:latin typeface="+mn-lt"/>
                <a:ea typeface="+mn-ea"/>
                <a:cs typeface="+mn-cs"/>
              </a:rPr>
              <a:t>2. Share examples you’ve seen inside </a:t>
            </a:r>
            <a:r>
              <a:rPr lang="en-US" sz="1200"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outside of this organization of how this has been incorporated/honored really well.  </a:t>
            </a:r>
          </a:p>
          <a:p>
            <a:r>
              <a:rPr lang="en-US" sz="1200" kern="1200" dirty="0">
                <a:solidFill>
                  <a:schemeClr val="tx1"/>
                </a:solidFill>
                <a:effectLst/>
                <a:latin typeface="+mn-lt"/>
                <a:ea typeface="+mn-ea"/>
                <a:cs typeface="+mn-cs"/>
              </a:rPr>
              <a:t>3. What ideas does this spark about how you can do this in your context? Write all these ideas on the chart in front of you for others to read. </a:t>
            </a:r>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16</a:t>
            </a:fld>
            <a:endParaRPr lang="en-US"/>
          </a:p>
        </p:txBody>
      </p:sp>
    </p:spTree>
    <p:extLst>
      <p:ext uri="{BB962C8B-B14F-4D97-AF65-F5344CB8AC3E}">
        <p14:creationId xmlns:p14="http://schemas.microsoft.com/office/powerpoint/2010/main" val="1903488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Facilitator Notes:</a:t>
            </a:r>
          </a:p>
          <a:p>
            <a:r>
              <a:rPr lang="en-US" sz="1200" b="1" kern="1200" dirty="0">
                <a:solidFill>
                  <a:schemeClr val="tx1"/>
                </a:solidFill>
                <a:effectLst/>
                <a:latin typeface="+mn-lt"/>
                <a:ea typeface="+mn-ea"/>
                <a:cs typeface="+mn-cs"/>
              </a:rPr>
              <a:t>Round 2:</a:t>
            </a:r>
            <a:r>
              <a:rPr lang="en-US" sz="1200" kern="1200" dirty="0">
                <a:solidFill>
                  <a:schemeClr val="tx1"/>
                </a:solidFill>
                <a:effectLst/>
                <a:latin typeface="+mn-lt"/>
                <a:ea typeface="+mn-ea"/>
                <a:cs typeface="+mn-cs"/>
              </a:rPr>
              <a:t> Move to another principle that you are interested in and do same thing, starting with silently reading the examples already captured by the previous group.</a:t>
            </a:r>
          </a:p>
          <a:p>
            <a:r>
              <a:rPr lang="en-US" sz="1200" b="1" kern="1200" dirty="0">
                <a:solidFill>
                  <a:schemeClr val="tx1"/>
                </a:solidFill>
                <a:effectLst/>
                <a:latin typeface="+mn-lt"/>
                <a:ea typeface="+mn-ea"/>
                <a:cs typeface="+mn-cs"/>
              </a:rPr>
              <a:t>Round 3:</a:t>
            </a:r>
            <a:r>
              <a:rPr lang="en-US" sz="1200" kern="1200" dirty="0">
                <a:solidFill>
                  <a:schemeClr val="tx1"/>
                </a:solidFill>
                <a:effectLst/>
                <a:latin typeface="+mn-lt"/>
                <a:ea typeface="+mn-ea"/>
                <a:cs typeface="+mn-cs"/>
              </a:rPr>
              <a:t> Move to another principle and repeat.</a:t>
            </a:r>
          </a:p>
          <a:p>
            <a:r>
              <a:rPr lang="en-US" sz="1200" b="1" kern="1200" dirty="0">
                <a:solidFill>
                  <a:schemeClr val="tx1"/>
                </a:solidFill>
                <a:effectLst/>
                <a:latin typeface="+mn-lt"/>
                <a:ea typeface="+mn-ea"/>
                <a:cs typeface="+mn-cs"/>
              </a:rPr>
              <a:t>Round 4:</a:t>
            </a:r>
            <a:r>
              <a:rPr lang="en-US" sz="1200" kern="1200" dirty="0">
                <a:solidFill>
                  <a:schemeClr val="tx1"/>
                </a:solidFill>
                <a:effectLst/>
                <a:latin typeface="+mn-lt"/>
                <a:ea typeface="+mn-ea"/>
                <a:cs typeface="+mn-cs"/>
              </a:rPr>
              <a:t> Go back to first principle you worked on and read what has been added. </a:t>
            </a:r>
            <a:r>
              <a:rPr lang="en-US" sz="1200" i="1" kern="1200" dirty="0">
                <a:solidFill>
                  <a:schemeClr val="tx1"/>
                </a:solidFill>
                <a:effectLst/>
                <a:latin typeface="+mn-lt"/>
                <a:ea typeface="+mn-ea"/>
                <a:cs typeface="+mn-cs"/>
              </a:rPr>
              <a:t>What else comes to mind for you at this time? </a:t>
            </a:r>
            <a:r>
              <a:rPr lang="en-US" sz="1200" kern="1200" dirty="0">
                <a:solidFill>
                  <a:schemeClr val="tx1"/>
                </a:solidFill>
                <a:effectLst/>
                <a:latin typeface="+mn-lt"/>
                <a:ea typeface="+mn-ea"/>
                <a:cs typeface="+mn-cs"/>
              </a:rPr>
              <a:t>Add that too. </a:t>
            </a:r>
          </a:p>
          <a:p>
            <a:endParaRPr lang="en-US" dirty="0"/>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17</a:t>
            </a:fld>
            <a:endParaRPr lang="en-US"/>
          </a:p>
        </p:txBody>
      </p:sp>
    </p:spTree>
    <p:extLst>
      <p:ext uri="{BB962C8B-B14F-4D97-AF65-F5344CB8AC3E}">
        <p14:creationId xmlns:p14="http://schemas.microsoft.com/office/powerpoint/2010/main" val="929251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Facilitator Notes: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your own, walk around to all the tables and select </a:t>
            </a:r>
            <a:r>
              <a:rPr lang="en-US" sz="1200" u="sng" kern="1200" dirty="0">
                <a:solidFill>
                  <a:schemeClr val="tx1"/>
                </a:solidFill>
                <a:effectLst/>
                <a:latin typeface="+mn-lt"/>
                <a:ea typeface="+mn-ea"/>
                <a:cs typeface="+mn-cs"/>
              </a:rPr>
              <a:t>2 things you want to do right away</a:t>
            </a:r>
            <a:r>
              <a:rPr lang="en-US" sz="1200" kern="1200" dirty="0">
                <a:solidFill>
                  <a:schemeClr val="tx1"/>
                </a:solidFill>
                <a:effectLst/>
                <a:latin typeface="+mn-lt"/>
                <a:ea typeface="+mn-ea"/>
                <a:cs typeface="+mn-cs"/>
              </a:rPr>
              <a:t> in your work. Write those below and we will share your ideas at the end. </a:t>
            </a: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18</a:t>
            </a:fld>
            <a:endParaRPr lang="en-US"/>
          </a:p>
        </p:txBody>
      </p:sp>
    </p:spTree>
    <p:extLst>
      <p:ext uri="{BB962C8B-B14F-4D97-AF65-F5344CB8AC3E}">
        <p14:creationId xmlns:p14="http://schemas.microsoft.com/office/powerpoint/2010/main" val="2579106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Facilitator Notes: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your own, walk around to all the tables and select </a:t>
            </a:r>
            <a:r>
              <a:rPr lang="en-US" sz="1200" u="sng" kern="1200" dirty="0">
                <a:solidFill>
                  <a:schemeClr val="tx1"/>
                </a:solidFill>
                <a:effectLst/>
                <a:latin typeface="+mn-lt"/>
                <a:ea typeface="+mn-ea"/>
                <a:cs typeface="+mn-cs"/>
              </a:rPr>
              <a:t>2 things you want to do right away</a:t>
            </a:r>
            <a:r>
              <a:rPr lang="en-US" sz="1200" kern="1200" dirty="0">
                <a:solidFill>
                  <a:schemeClr val="tx1"/>
                </a:solidFill>
                <a:effectLst/>
                <a:latin typeface="+mn-lt"/>
                <a:ea typeface="+mn-ea"/>
                <a:cs typeface="+mn-cs"/>
              </a:rPr>
              <a:t> in your work. Write those below and we will share your ideas at the end. </a:t>
            </a: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19</a:t>
            </a:fld>
            <a:endParaRPr lang="en-US"/>
          </a:p>
        </p:txBody>
      </p:sp>
    </p:spTree>
    <p:extLst>
      <p:ext uri="{BB962C8B-B14F-4D97-AF65-F5344CB8AC3E}">
        <p14:creationId xmlns:p14="http://schemas.microsoft.com/office/powerpoint/2010/main" val="257910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thanks</a:t>
            </a:r>
            <a:r>
              <a:rPr lang="en-US" baseline="0" dirty="0"/>
              <a:t> for coming today to our session here at our corporate retreat.</a:t>
            </a:r>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2</a:t>
            </a:fld>
            <a:endParaRPr lang="en-US"/>
          </a:p>
        </p:txBody>
      </p:sp>
    </p:spTree>
    <p:extLst>
      <p:ext uri="{BB962C8B-B14F-4D97-AF65-F5344CB8AC3E}">
        <p14:creationId xmlns:p14="http://schemas.microsoft.com/office/powerpoint/2010/main" val="2303946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Facilitator Notes:</a:t>
            </a:r>
          </a:p>
          <a:p>
            <a:r>
              <a:rPr lang="en-US" sz="1200" kern="1200" dirty="0">
                <a:solidFill>
                  <a:schemeClr val="tx1"/>
                </a:solidFill>
                <a:effectLst/>
                <a:latin typeface="+mn-lt"/>
                <a:ea typeface="+mn-ea"/>
                <a:cs typeface="+mn-cs"/>
              </a:rPr>
              <a:t>Now, </a:t>
            </a:r>
            <a:r>
              <a:rPr lang="en-US" sz="1200" u="sng" kern="1200" dirty="0">
                <a:solidFill>
                  <a:schemeClr val="tx1"/>
                </a:solidFill>
                <a:effectLst/>
                <a:latin typeface="+mn-lt"/>
                <a:ea typeface="+mn-ea"/>
                <a:cs typeface="+mn-cs"/>
              </a:rPr>
              <a:t>select 1 idea you want to offer leadership</a:t>
            </a:r>
            <a:r>
              <a:rPr lang="en-US" sz="1200" kern="1200" dirty="0">
                <a:solidFill>
                  <a:schemeClr val="tx1"/>
                </a:solidFill>
                <a:effectLst/>
                <a:latin typeface="+mn-lt"/>
                <a:ea typeface="+mn-ea"/>
                <a:cs typeface="+mn-cs"/>
              </a:rPr>
              <a:t>, with the idea to create a “learning organization”. </a:t>
            </a:r>
          </a:p>
          <a:p>
            <a:r>
              <a:rPr lang="en-US" sz="1200" kern="1200" dirty="0">
                <a:solidFill>
                  <a:schemeClr val="tx1"/>
                </a:solidFill>
                <a:effectLst/>
                <a:latin typeface="+mn-lt"/>
                <a:ea typeface="+mn-ea"/>
                <a:cs typeface="+mn-cs"/>
              </a:rPr>
              <a:t>Write this on a Post-it note and we will collect them at the end. </a:t>
            </a: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20</a:t>
            </a:fld>
            <a:endParaRPr lang="en-US"/>
          </a:p>
        </p:txBody>
      </p:sp>
    </p:spTree>
    <p:extLst>
      <p:ext uri="{BB962C8B-B14F-4D97-AF65-F5344CB8AC3E}">
        <p14:creationId xmlns:p14="http://schemas.microsoft.com/office/powerpoint/2010/main" val="2579106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Facilitator Notes:</a:t>
            </a:r>
          </a:p>
          <a:p>
            <a:r>
              <a:rPr lang="en-US" sz="1200" kern="1200" dirty="0">
                <a:solidFill>
                  <a:schemeClr val="tx1"/>
                </a:solidFill>
                <a:effectLst/>
                <a:latin typeface="+mn-lt"/>
                <a:ea typeface="+mn-ea"/>
                <a:cs typeface="+mn-cs"/>
              </a:rPr>
              <a:t>Let’s hear some examples from those wanting to share. </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What principle do you want to work on? What one action step will you take to further honor this in your work?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21</a:t>
            </a:fld>
            <a:endParaRPr lang="en-US"/>
          </a:p>
        </p:txBody>
      </p:sp>
    </p:spTree>
    <p:extLst>
      <p:ext uri="{BB962C8B-B14F-4D97-AF65-F5344CB8AC3E}">
        <p14:creationId xmlns:p14="http://schemas.microsoft.com/office/powerpoint/2010/main" val="774299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Facilitator Notes:</a:t>
            </a:r>
          </a:p>
          <a:p>
            <a:r>
              <a:rPr lang="en-US" sz="1200" kern="1200" dirty="0">
                <a:solidFill>
                  <a:schemeClr val="tx1"/>
                </a:solidFill>
                <a:effectLst/>
                <a:latin typeface="+mn-lt"/>
                <a:ea typeface="+mn-ea"/>
                <a:cs typeface="+mn-cs"/>
              </a:rPr>
              <a:t>We will now collect all your ideas for the organization.  </a:t>
            </a:r>
          </a:p>
          <a:p>
            <a:r>
              <a:rPr lang="en-US" sz="1200" kern="1200" dirty="0">
                <a:solidFill>
                  <a:schemeClr val="tx1"/>
                </a:solidFill>
                <a:effectLst/>
                <a:latin typeface="+mn-lt"/>
                <a:ea typeface="+mn-ea"/>
                <a:cs typeface="+mn-cs"/>
              </a:rPr>
              <a:t>As we reflect on what impact all this positive action would mean, think of 1 or 2 words that summarize the </a:t>
            </a:r>
            <a:r>
              <a:rPr lang="en-US" sz="1200" u="sng" kern="1200" dirty="0">
                <a:solidFill>
                  <a:schemeClr val="tx1"/>
                </a:solidFill>
                <a:effectLst/>
                <a:latin typeface="+mn-lt"/>
                <a:ea typeface="+mn-ea"/>
                <a:cs typeface="+mn-cs"/>
              </a:rPr>
              <a:t>potential impact </a:t>
            </a:r>
            <a:r>
              <a:rPr lang="en-US" sz="1200" kern="1200" dirty="0">
                <a:solidFill>
                  <a:schemeClr val="tx1"/>
                </a:solidFill>
                <a:effectLst/>
                <a:latin typeface="+mn-lt"/>
                <a:ea typeface="+mn-ea"/>
                <a:cs typeface="+mn-cs"/>
              </a:rPr>
              <a:t>WHEN you DO these.</a:t>
            </a:r>
          </a:p>
          <a:p>
            <a:r>
              <a:rPr lang="en-US" sz="1200" kern="1200" dirty="0">
                <a:solidFill>
                  <a:schemeClr val="tx1"/>
                </a:solidFill>
                <a:effectLst/>
                <a:latin typeface="+mn-lt"/>
                <a:ea typeface="+mn-ea"/>
                <a:cs typeface="+mn-cs"/>
              </a:rPr>
              <a:t>Let’s call out those words as way to end our time together. </a:t>
            </a:r>
          </a:p>
          <a:p>
            <a:r>
              <a:rPr lang="en-US" sz="1200" kern="1200" dirty="0">
                <a:solidFill>
                  <a:schemeClr val="tx1"/>
                </a:solidFill>
                <a:effectLst/>
                <a:latin typeface="+mn-lt"/>
                <a:ea typeface="+mn-ea"/>
                <a:cs typeface="+mn-cs"/>
              </a:rPr>
              <a:t>Thank you for your participation!</a:t>
            </a: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22</a:t>
            </a:fld>
            <a:endParaRPr lang="en-US"/>
          </a:p>
        </p:txBody>
      </p:sp>
    </p:spTree>
    <p:extLst>
      <p:ext uri="{BB962C8B-B14F-4D97-AF65-F5344CB8AC3E}">
        <p14:creationId xmlns:p14="http://schemas.microsoft.com/office/powerpoint/2010/main" val="411112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Facilitator Notes: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listen to a presentation about the 6 core principles, think of ways in which you have seen these honored and practiced in this organization (or not!). What was the impact of the presence </a:t>
            </a:r>
            <a:r>
              <a:rPr lang="en-US" sz="1200" i="1" kern="1200" dirty="0">
                <a:solidFill>
                  <a:schemeClr val="tx1"/>
                </a:solidFill>
                <a:effectLst/>
                <a:latin typeface="+mn-lt"/>
                <a:ea typeface="+mn-ea"/>
                <a:cs typeface="+mn-cs"/>
              </a:rPr>
              <a:t>or absence</a:t>
            </a:r>
            <a:r>
              <a:rPr lang="en-US" sz="1200" kern="1200" dirty="0">
                <a:solidFill>
                  <a:schemeClr val="tx1"/>
                </a:solidFill>
                <a:effectLst/>
                <a:latin typeface="+mn-lt"/>
                <a:ea typeface="+mn-ea"/>
                <a:cs typeface="+mn-cs"/>
              </a:rPr>
              <a:t> of these principles?</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What comes to mind when you see these principles as connected and interconnecting in this way?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Which of these principles is especially important to you as a participant in an event, meeting or this organization?</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23</a:t>
            </a:fld>
            <a:endParaRPr lang="en-US"/>
          </a:p>
        </p:txBody>
      </p:sp>
    </p:spTree>
    <p:extLst>
      <p:ext uri="{BB962C8B-B14F-4D97-AF65-F5344CB8AC3E}">
        <p14:creationId xmlns:p14="http://schemas.microsoft.com/office/powerpoint/2010/main" val="3985074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t>
            </a:r>
            <a:r>
              <a:rPr lang="en-US" sz="1200" kern="1200">
                <a:solidFill>
                  <a:schemeClr val="tx1"/>
                </a:solidFill>
                <a:effectLst/>
                <a:latin typeface="+mn-lt"/>
                <a:ea typeface="+mn-ea"/>
                <a:cs typeface="+mn-cs"/>
              </a:rPr>
              <a:t>the blog</a:t>
            </a:r>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25</a:t>
            </a:fld>
            <a:endParaRPr lang="en-US"/>
          </a:p>
        </p:txBody>
      </p:sp>
    </p:spTree>
    <p:extLst>
      <p:ext uri="{BB962C8B-B14F-4D97-AF65-F5344CB8AC3E}">
        <p14:creationId xmlns:p14="http://schemas.microsoft.com/office/powerpoint/2010/main" val="357804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Facilitator Notes: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abounds in our organization and includes both formal and informal situations! Some examples might include team meetings and performance evaluations, but there are many other ways.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3</a:t>
            </a:fld>
            <a:endParaRPr lang="en-US"/>
          </a:p>
        </p:txBody>
      </p:sp>
    </p:spTree>
    <p:extLst>
      <p:ext uri="{BB962C8B-B14F-4D97-AF65-F5344CB8AC3E}">
        <p14:creationId xmlns:p14="http://schemas.microsoft.com/office/powerpoint/2010/main" val="266140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Facilitator</a:t>
            </a:r>
            <a:r>
              <a:rPr lang="en-US" sz="1200" kern="1200" baseline="0" dirty="0">
                <a:solidFill>
                  <a:schemeClr val="tx1"/>
                </a:solidFill>
                <a:effectLst/>
                <a:latin typeface="+mn-lt"/>
                <a:ea typeface="+mn-ea"/>
                <a:cs typeface="+mn-cs"/>
              </a:rPr>
              <a:t> Notes: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Take two minutes </a:t>
            </a:r>
            <a:r>
              <a:rPr lang="en-US" sz="1200" b="1" kern="1200" dirty="0">
                <a:solidFill>
                  <a:schemeClr val="tx1"/>
                </a:solidFill>
                <a:effectLst/>
                <a:latin typeface="+mn-lt"/>
                <a:ea typeface="+mn-ea"/>
                <a:cs typeface="+mn-cs"/>
              </a:rPr>
              <a:t>to jot down </a:t>
            </a:r>
            <a:r>
              <a:rPr lang="en-US" sz="1200" kern="1200" dirty="0">
                <a:solidFill>
                  <a:schemeClr val="tx1"/>
                </a:solidFill>
                <a:effectLst/>
                <a:latin typeface="+mn-lt"/>
                <a:ea typeface="+mn-ea"/>
                <a:cs typeface="+mn-cs"/>
              </a:rPr>
              <a:t>all of the many learning situations </a:t>
            </a:r>
            <a:r>
              <a:rPr lang="en-US" sz="1200" b="0" kern="1200" dirty="0">
                <a:solidFill>
                  <a:schemeClr val="tx1"/>
                </a:solidFill>
                <a:effectLst/>
                <a:latin typeface="+mn-lt"/>
                <a:ea typeface="+mn-ea"/>
                <a:cs typeface="+mn-cs"/>
              </a:rPr>
              <a:t>which you have influence over in your work</a:t>
            </a:r>
            <a:r>
              <a:rPr lang="en-US" sz="1200" b="1" kern="1200" dirty="0">
                <a:solidFill>
                  <a:schemeClr val="tx1"/>
                </a:solidFill>
                <a:effectLst/>
                <a:latin typeface="+mn-lt"/>
                <a:ea typeface="+mn-ea"/>
                <a:cs typeface="+mn-cs"/>
              </a:rPr>
              <a:t> where learning already happens</a:t>
            </a:r>
            <a:r>
              <a:rPr lang="en-US" sz="1200" kern="1200" dirty="0">
                <a:solidFill>
                  <a:schemeClr val="tx1"/>
                </a:solidFill>
                <a:effectLst/>
                <a:latin typeface="+mn-lt"/>
                <a:ea typeface="+mn-ea"/>
                <a:cs typeface="+mn-cs"/>
              </a:rPr>
              <a:t>, or where </a:t>
            </a:r>
            <a:r>
              <a:rPr lang="en-US" sz="1200" b="1" kern="1200" dirty="0">
                <a:solidFill>
                  <a:schemeClr val="tx1"/>
                </a:solidFill>
                <a:effectLst/>
                <a:latin typeface="+mn-lt"/>
                <a:ea typeface="+mn-ea"/>
                <a:cs typeface="+mn-cs"/>
              </a:rPr>
              <a:t>we would like to see learning happen. </a:t>
            </a: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4</a:t>
            </a:fld>
            <a:endParaRPr lang="en-US"/>
          </a:p>
        </p:txBody>
      </p:sp>
    </p:spTree>
    <p:extLst>
      <p:ext uri="{BB962C8B-B14F-4D97-AF65-F5344CB8AC3E}">
        <p14:creationId xmlns:p14="http://schemas.microsoft.com/office/powerpoint/2010/main" val="49436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Facilitator</a:t>
            </a:r>
            <a:r>
              <a:rPr lang="en-US" sz="1200" kern="1200" baseline="0" dirty="0">
                <a:solidFill>
                  <a:schemeClr val="tx1"/>
                </a:solidFill>
                <a:effectLst/>
                <a:latin typeface="+mn-lt"/>
                <a:ea typeface="+mn-ea"/>
                <a:cs typeface="+mn-cs"/>
              </a:rPr>
              <a:t> Notes: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Share</a:t>
            </a:r>
            <a:r>
              <a:rPr lang="en-US" sz="1200" dirty="0"/>
              <a:t> your ideas with a partner. </a:t>
            </a: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5</a:t>
            </a:fld>
            <a:endParaRPr lang="en-US"/>
          </a:p>
        </p:txBody>
      </p:sp>
    </p:spTree>
    <p:extLst>
      <p:ext uri="{BB962C8B-B14F-4D97-AF65-F5344CB8AC3E}">
        <p14:creationId xmlns:p14="http://schemas.microsoft.com/office/powerpoint/2010/main" val="1091526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Facilitator Notes: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listen to a presentation about the 6 core principles, think about ways in which you have seen these honored and practiced in this organization (or not!). What was the impact of the presence </a:t>
            </a:r>
            <a:r>
              <a:rPr lang="en-US" sz="1200" i="1" kern="1200" dirty="0">
                <a:solidFill>
                  <a:schemeClr val="tx1"/>
                </a:solidFill>
                <a:effectLst/>
                <a:latin typeface="+mn-lt"/>
                <a:ea typeface="+mn-ea"/>
                <a:cs typeface="+mn-cs"/>
              </a:rPr>
              <a:t>or absence</a:t>
            </a:r>
            <a:r>
              <a:rPr lang="en-US" sz="1200" kern="1200" dirty="0">
                <a:solidFill>
                  <a:schemeClr val="tx1"/>
                </a:solidFill>
                <a:effectLst/>
                <a:latin typeface="+mn-lt"/>
                <a:ea typeface="+mn-ea"/>
                <a:cs typeface="+mn-cs"/>
              </a:rPr>
              <a:t> of these principles?</a:t>
            </a:r>
          </a:p>
          <a:p>
            <a:pPr lvl="0"/>
            <a:r>
              <a:rPr lang="en-US" sz="1200" i="1" kern="1200" dirty="0">
                <a:solidFill>
                  <a:schemeClr val="tx1"/>
                </a:solidFill>
                <a:effectLst/>
                <a:latin typeface="+mn-lt"/>
                <a:ea typeface="+mn-ea"/>
                <a:cs typeface="+mn-cs"/>
              </a:rPr>
              <a:t>1. What comes to mind when you see these cogs as connected and interconnecting in this way?</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2. Which of these is especially important to you as a participant in an event, meeting or this organization?</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6</a:t>
            </a:fld>
            <a:endParaRPr lang="en-US"/>
          </a:p>
        </p:txBody>
      </p:sp>
    </p:spTree>
    <p:extLst>
      <p:ext uri="{BB962C8B-B14F-4D97-AF65-F5344CB8AC3E}">
        <p14:creationId xmlns:p14="http://schemas.microsoft.com/office/powerpoint/2010/main" val="57737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Safety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Adults will not learn if the environment feels threatening. The perception of threat can trigger physiological changes in the brain that reduce its capacity for deep thinking. The atmosphere in the room, the design of learning tasks, the way dialogue is structured and facilitated should create an increasing sense of safety, so that adults can take increasing levels of risk with their learning.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Putting it into Practice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Affirm learner’s ideas, questions and (even) resistance. </a:t>
            </a:r>
          </a:p>
          <a:p>
            <a:pPr lvl="0"/>
            <a:r>
              <a:rPr lang="en-US" sz="1200" kern="1200" dirty="0">
                <a:solidFill>
                  <a:schemeClr val="tx1"/>
                </a:solidFill>
                <a:effectLst/>
                <a:latin typeface="+mn-lt"/>
                <a:ea typeface="+mn-ea"/>
                <a:cs typeface="+mn-cs"/>
              </a:rPr>
              <a:t>Be transparent about why and how the workshop is running. </a:t>
            </a:r>
          </a:p>
          <a:p>
            <a:pPr lvl="0"/>
            <a:r>
              <a:rPr lang="en-US" sz="1200" kern="1200" dirty="0">
                <a:solidFill>
                  <a:schemeClr val="tx1"/>
                </a:solidFill>
                <a:effectLst/>
                <a:latin typeface="+mn-lt"/>
                <a:ea typeface="+mn-ea"/>
                <a:cs typeface="+mn-cs"/>
              </a:rPr>
              <a:t>Use warm-ups at the beginning of each day of a workshop to build safety and respect in a group. </a:t>
            </a:r>
          </a:p>
          <a:p>
            <a:pPr lvl="0"/>
            <a:r>
              <a:rPr lang="en-US" sz="1200" kern="1200" dirty="0">
                <a:solidFill>
                  <a:schemeClr val="tx1"/>
                </a:solidFill>
                <a:effectLst/>
                <a:latin typeface="+mn-lt"/>
                <a:ea typeface="+mn-ea"/>
                <a:cs typeface="+mn-cs"/>
              </a:rPr>
              <a:t>Be attentive to power dynamics in the group. </a:t>
            </a: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7</a:t>
            </a:fld>
            <a:endParaRPr lang="en-US"/>
          </a:p>
        </p:txBody>
      </p:sp>
    </p:spTree>
    <p:extLst>
      <p:ext uri="{BB962C8B-B14F-4D97-AF65-F5344CB8AC3E}">
        <p14:creationId xmlns:p14="http://schemas.microsoft.com/office/powerpoint/2010/main" val="3439387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Inclusion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Adults need to feel and be included in the learning process, to see that their perspective matters, and to trust that their voice is invited and heard. Facilitators must be sensitive to how the dynamics of gender, age, physical ability, education, culture, religion, ethnicity and community position (e.g. power) influence participation in any given event. They should watch for the balance of voices and perspectives raised in the group and design and facilitate in ways that intentionally draw on the </a:t>
            </a:r>
          </a:p>
          <a:p>
            <a:r>
              <a:rPr lang="en-US" sz="1200" kern="1200" dirty="0">
                <a:solidFill>
                  <a:schemeClr val="tx1"/>
                </a:solidFill>
                <a:effectLst/>
                <a:latin typeface="+mn-lt"/>
                <a:ea typeface="+mn-ea"/>
                <a:cs typeface="+mn-cs"/>
              </a:rPr>
              <a:t>varied expertise and experience in the room.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Putting it into Practice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Establish clear ground rules for the event. </a:t>
            </a:r>
          </a:p>
          <a:p>
            <a:pPr lvl="0"/>
            <a:r>
              <a:rPr lang="en-US" sz="1200" kern="1200" dirty="0">
                <a:solidFill>
                  <a:schemeClr val="tx1"/>
                </a:solidFill>
                <a:effectLst/>
                <a:latin typeface="+mn-lt"/>
                <a:ea typeface="+mn-ea"/>
                <a:cs typeface="+mn-cs"/>
              </a:rPr>
              <a:t>Intervene with a participant who tends to dominate the discussion, or shut down other participants. </a:t>
            </a:r>
          </a:p>
          <a:p>
            <a:pPr lvl="0"/>
            <a:r>
              <a:rPr lang="en-US" sz="1200" kern="1200" dirty="0">
                <a:solidFill>
                  <a:schemeClr val="tx1"/>
                </a:solidFill>
                <a:effectLst/>
                <a:latin typeface="+mn-lt"/>
                <a:ea typeface="+mn-ea"/>
                <a:cs typeface="+mn-cs"/>
              </a:rPr>
              <a:t>Use small group and pair work to ensure all voices are raised and heard. </a:t>
            </a:r>
          </a:p>
          <a:p>
            <a:pPr lvl="0"/>
            <a:r>
              <a:rPr lang="en-US" sz="1200" kern="1200" dirty="0">
                <a:solidFill>
                  <a:schemeClr val="tx1"/>
                </a:solidFill>
                <a:effectLst/>
                <a:latin typeface="+mn-lt"/>
                <a:ea typeface="+mn-ea"/>
                <a:cs typeface="+mn-cs"/>
              </a:rPr>
              <a:t>In situations where there is a known imbalance of power, less large group work is recommended.</a:t>
            </a: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8</a:t>
            </a:fld>
            <a:endParaRPr lang="en-US"/>
          </a:p>
        </p:txBody>
      </p:sp>
    </p:spTree>
    <p:extLst>
      <p:ext uri="{BB962C8B-B14F-4D97-AF65-F5344CB8AC3E}">
        <p14:creationId xmlns:p14="http://schemas.microsoft.com/office/powerpoint/2010/main" val="1374048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Engagement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Adults learn when they are fully and actively engaged in the process of learning, not when they are passive recipients of someone else’s learning. This active engagement involves their intellect, their feelings and their physical actions. This may be a noisy process (they are talking), a quiet process (they are thinking, or wrestling with it), or an active process (they are searching, practicing, doing).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Putting it into Practice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Always give learners time to personalize and do something with new content. </a:t>
            </a:r>
          </a:p>
          <a:p>
            <a:pPr lvl="0"/>
            <a:r>
              <a:rPr lang="en-US" sz="1200" kern="1200" dirty="0">
                <a:solidFill>
                  <a:schemeClr val="tx1"/>
                </a:solidFill>
                <a:effectLst/>
                <a:latin typeface="+mn-lt"/>
                <a:ea typeface="+mn-ea"/>
                <a:cs typeface="+mn-cs"/>
              </a:rPr>
              <a:t>Use individual, pair, and small group work to ensure everyone is engaged. </a:t>
            </a:r>
          </a:p>
          <a:p>
            <a:pPr lvl="0"/>
            <a:r>
              <a:rPr lang="en-US" sz="1200" kern="1200" dirty="0">
                <a:solidFill>
                  <a:schemeClr val="tx1"/>
                </a:solidFill>
                <a:effectLst/>
                <a:latin typeface="+mn-lt"/>
                <a:ea typeface="+mn-ea"/>
                <a:cs typeface="+mn-cs"/>
              </a:rPr>
              <a:t>Keep presentations short, and appropriately “chunked” so they spend less time hearing and more time doing. </a:t>
            </a:r>
          </a:p>
          <a:p>
            <a:endParaRPr lang="en-US" dirty="0"/>
          </a:p>
        </p:txBody>
      </p:sp>
      <p:sp>
        <p:nvSpPr>
          <p:cNvPr id="4" name="Slide Number Placeholder 3"/>
          <p:cNvSpPr>
            <a:spLocks noGrp="1"/>
          </p:cNvSpPr>
          <p:nvPr>
            <p:ph type="sldNum" sz="quarter" idx="10"/>
          </p:nvPr>
        </p:nvSpPr>
        <p:spPr/>
        <p:txBody>
          <a:bodyPr/>
          <a:lstStyle/>
          <a:p>
            <a:fld id="{295895FC-99D7-6048-A41A-9FC2DED63D52}" type="slidenum">
              <a:rPr lang="en-US" smtClean="0"/>
              <a:t>9</a:t>
            </a:fld>
            <a:endParaRPr lang="en-US"/>
          </a:p>
        </p:txBody>
      </p:sp>
    </p:spTree>
    <p:extLst>
      <p:ext uri="{BB962C8B-B14F-4D97-AF65-F5344CB8AC3E}">
        <p14:creationId xmlns:p14="http://schemas.microsoft.com/office/powerpoint/2010/main" val="2048017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987798"/>
            <a:ext cx="6400800" cy="1752600"/>
          </a:xfrm>
          <a:prstGeom prst="rect">
            <a:avLst/>
          </a:prstGeom>
        </p:spPr>
        <p:txBody>
          <a:bodyPr/>
          <a:lstStyle>
            <a:lvl1pPr marL="0" indent="0" algn="ctr">
              <a:buNone/>
              <a:defRPr>
                <a:solidFill>
                  <a:schemeClr val="tx1">
                    <a:tint val="75000"/>
                  </a:schemeClr>
                </a:solidFill>
                <a:latin typeface="Century School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1"/>
          <p:cNvSpPr>
            <a:spLocks noGrp="1"/>
          </p:cNvSpPr>
          <p:nvPr>
            <p:ph type="title"/>
          </p:nvPr>
        </p:nvSpPr>
        <p:spPr>
          <a:xfrm>
            <a:off x="457200" y="1938338"/>
            <a:ext cx="8229600" cy="1143000"/>
          </a:xfrm>
          <a:prstGeom prst="rect">
            <a:avLst/>
          </a:prstGeom>
        </p:spPr>
        <p:txBody>
          <a:bodyPr/>
          <a:lstStyle>
            <a:lvl1pPr>
              <a:defRPr>
                <a:solidFill>
                  <a:srgbClr val="A5963F"/>
                </a:solidFill>
                <a:latin typeface="Century Gothic"/>
              </a:defRPr>
            </a:lvl1pPr>
          </a:lstStyle>
          <a:p>
            <a:r>
              <a:rPr lang="en-US"/>
              <a:t>Click to edit Master title style</a:t>
            </a:r>
            <a:endParaRPr lang="en-US" dirty="0"/>
          </a:p>
        </p:txBody>
      </p:sp>
      <p:pic>
        <p:nvPicPr>
          <p:cNvPr id="8" name="Picture 7" descr="Logo no 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2124" y="6244784"/>
            <a:ext cx="2279752" cy="420596"/>
          </a:xfrm>
          <a:prstGeom prst="rect">
            <a:avLst/>
          </a:prstGeom>
        </p:spPr>
      </p:pic>
      <p:sp>
        <p:nvSpPr>
          <p:cNvPr id="10" name="Picture Placeholder 9"/>
          <p:cNvSpPr>
            <a:spLocks noGrp="1"/>
          </p:cNvSpPr>
          <p:nvPr>
            <p:ph type="pic" sz="quarter" idx="12"/>
          </p:nvPr>
        </p:nvSpPr>
        <p:spPr>
          <a:xfrm>
            <a:off x="6223000" y="6300788"/>
            <a:ext cx="2279650" cy="420687"/>
          </a:xfrm>
          <a:prstGeom prst="rect">
            <a:avLst/>
          </a:prstGeom>
        </p:spPr>
        <p:txBody>
          <a:bodyPr vert="horz"/>
          <a:lstStyle/>
          <a:p>
            <a:endParaRPr lang="en-US"/>
          </a:p>
        </p:txBody>
      </p:sp>
    </p:spTree>
    <p:extLst>
      <p:ext uri="{BB962C8B-B14F-4D97-AF65-F5344CB8AC3E}">
        <p14:creationId xmlns:p14="http://schemas.microsoft.com/office/powerpoint/2010/main" val="278129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ue Blank with logo">
    <p:bg>
      <p:bgPr>
        <a:solidFill>
          <a:srgbClr val="7999A4"/>
        </a:solidFill>
        <a:effectLst/>
      </p:bgPr>
    </p:bg>
    <p:spTree>
      <p:nvGrpSpPr>
        <p:cNvPr id="1" name=""/>
        <p:cNvGrpSpPr/>
        <p:nvPr/>
      </p:nvGrpSpPr>
      <p:grpSpPr>
        <a:xfrm>
          <a:off x="0" y="0"/>
          <a:ext cx="0" cy="0"/>
          <a:chOff x="0" y="0"/>
          <a:chExt cx="0" cy="0"/>
        </a:xfrm>
      </p:grpSpPr>
      <p:pic>
        <p:nvPicPr>
          <p:cNvPr id="5" name="Picture 4" descr="Logo with 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048" y="6300879"/>
            <a:ext cx="2279752" cy="420596"/>
          </a:xfrm>
          <a:prstGeom prst="rect">
            <a:avLst/>
          </a:prstGeom>
        </p:spPr>
      </p:pic>
    </p:spTree>
    <p:extLst>
      <p:ext uri="{BB962C8B-B14F-4D97-AF65-F5344CB8AC3E}">
        <p14:creationId xmlns:p14="http://schemas.microsoft.com/office/powerpoint/2010/main" val="120772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Yellow Blank">
    <p:bg>
      <p:bgPr>
        <a:solidFill>
          <a:srgbClr val="D19B2A"/>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entury Gothic"/>
              </a:defRPr>
            </a:lvl1pPr>
          </a:lstStyle>
          <a:p>
            <a:r>
              <a:rPr lang="en-US"/>
              <a:t>Click to edit Master title style</a:t>
            </a:r>
            <a:endParaRPr lang="en-US" dirty="0"/>
          </a:p>
        </p:txBody>
      </p:sp>
    </p:spTree>
    <p:extLst>
      <p:ext uri="{BB962C8B-B14F-4D97-AF65-F5344CB8AC3E}">
        <p14:creationId xmlns:p14="http://schemas.microsoft.com/office/powerpoint/2010/main" val="305376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Yellow bkgrn + Title &amp; Text Light 1 Font Color">
    <p:bg>
      <p:bgPr>
        <a:solidFill>
          <a:srgbClr val="D19B2A"/>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entury Gothic"/>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rgbClr val="FFFFFF"/>
                </a:solidFill>
                <a:latin typeface="Century Schoolbook"/>
              </a:defRPr>
            </a:lvl1pPr>
            <a:lvl2pPr>
              <a:defRPr>
                <a:solidFill>
                  <a:srgbClr val="FFFFFF"/>
                </a:solidFill>
                <a:latin typeface="Century Schoolbook"/>
              </a:defRPr>
            </a:lvl2pPr>
            <a:lvl3pPr>
              <a:defRPr>
                <a:solidFill>
                  <a:srgbClr val="FFFFFF"/>
                </a:solidFill>
                <a:latin typeface="Century Schoolbook"/>
              </a:defRPr>
            </a:lvl3pPr>
            <a:lvl4pPr>
              <a:defRPr>
                <a:solidFill>
                  <a:srgbClr val="FFFFFF"/>
                </a:solidFill>
                <a:latin typeface="Century Schoolbook"/>
              </a:defRPr>
            </a:lvl4pPr>
            <a:lvl5pPr>
              <a:defRPr>
                <a:solidFill>
                  <a:srgbClr val="FFFFFF"/>
                </a:solidFill>
                <a:latin typeface="Century School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userDrawn="1"/>
        </p:nvSpPr>
        <p:spPr>
          <a:xfrm>
            <a:off x="-3597275" y="2685862"/>
            <a:ext cx="2286000" cy="892552"/>
          </a:xfrm>
          <a:prstGeom prst="rect">
            <a:avLst/>
          </a:prstGeom>
        </p:spPr>
        <p:txBody>
          <a:bodyPr>
            <a:spAutoFit/>
          </a:bodyPr>
          <a:lstStyle/>
          <a:p>
            <a:r>
              <a:rPr lang="en-US" sz="2600" b="0" i="0" dirty="0">
                <a:solidFill>
                  <a:srgbClr val="000000"/>
                </a:solidFill>
                <a:latin typeface="Lucida Grande"/>
                <a:ea typeface="Lucida Grande"/>
                <a:cs typeface="Lucida Grande"/>
              </a:rPr>
              <a:t>2_Yellow Blank</a:t>
            </a:r>
            <a:endParaRPr lang="en-US" dirty="0"/>
          </a:p>
        </p:txBody>
      </p:sp>
    </p:spTree>
    <p:extLst>
      <p:ext uri="{BB962C8B-B14F-4D97-AF65-F5344CB8AC3E}">
        <p14:creationId xmlns:p14="http://schemas.microsoft.com/office/powerpoint/2010/main" val="245911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Yellow Blank">
    <p:bg>
      <p:bgPr>
        <a:solidFill>
          <a:srgbClr val="D19B2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993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Yellow Blank with Logo">
    <p:bg>
      <p:bgPr>
        <a:solidFill>
          <a:srgbClr val="D19B2A"/>
        </a:solidFill>
        <a:effectLst/>
      </p:bgPr>
    </p:bg>
    <p:spTree>
      <p:nvGrpSpPr>
        <p:cNvPr id="1" name=""/>
        <p:cNvGrpSpPr/>
        <p:nvPr/>
      </p:nvGrpSpPr>
      <p:grpSpPr>
        <a:xfrm>
          <a:off x="0" y="0"/>
          <a:ext cx="0" cy="0"/>
          <a:chOff x="0" y="0"/>
          <a:chExt cx="0" cy="0"/>
        </a:xfrm>
      </p:grpSpPr>
      <p:pic>
        <p:nvPicPr>
          <p:cNvPr id="2" name="Picture 1" descr="Logo with 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048" y="6300879"/>
            <a:ext cx="2279752" cy="420596"/>
          </a:xfrm>
          <a:prstGeom prst="rect">
            <a:avLst/>
          </a:prstGeom>
        </p:spPr>
      </p:pic>
    </p:spTree>
    <p:extLst>
      <p:ext uri="{BB962C8B-B14F-4D97-AF65-F5344CB8AC3E}">
        <p14:creationId xmlns:p14="http://schemas.microsoft.com/office/powerpoint/2010/main" val="936815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 Blank">
    <p:bg>
      <p:bgPr>
        <a:solidFill>
          <a:srgbClr val="BD423A"/>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
        <p:nvSpPr>
          <p:cNvPr id="5"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entury Gothic"/>
              </a:defRPr>
            </a:lvl1pPr>
          </a:lstStyle>
          <a:p>
            <a:r>
              <a:rPr lang="en-US"/>
              <a:t>Click to edit Master title style</a:t>
            </a:r>
            <a:endParaRPr lang="en-US" dirty="0"/>
          </a:p>
        </p:txBody>
      </p:sp>
    </p:spTree>
    <p:extLst>
      <p:ext uri="{BB962C8B-B14F-4D97-AF65-F5344CB8AC3E}">
        <p14:creationId xmlns:p14="http://schemas.microsoft.com/office/powerpoint/2010/main" val="4168288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bkgrn + Title &amp; Text Light 1 Font Color">
    <p:bg>
      <p:bgPr>
        <a:solidFill>
          <a:srgbClr val="BD423A"/>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
        <p:nvSpPr>
          <p:cNvPr id="5"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entury Gothic"/>
              </a:defRPr>
            </a:lvl1pPr>
          </a:lstStyle>
          <a:p>
            <a:r>
              <a:rPr lang="en-US"/>
              <a:t>Click to edit Master title style</a:t>
            </a:r>
            <a:endParaRPr lang="en-US" dirty="0"/>
          </a:p>
        </p:txBody>
      </p:sp>
      <p:sp>
        <p:nvSpPr>
          <p:cNvPr id="6" name="Content Placeholder 2"/>
          <p:cNvSpPr>
            <a:spLocks noGrp="1"/>
          </p:cNvSpPr>
          <p:nvPr>
            <p:ph idx="1"/>
          </p:nvPr>
        </p:nvSpPr>
        <p:spPr>
          <a:xfrm>
            <a:off x="457200" y="1600200"/>
            <a:ext cx="8229600" cy="4525963"/>
          </a:xfrm>
          <a:prstGeom prst="rect">
            <a:avLst/>
          </a:prstGeom>
        </p:spPr>
        <p:txBody>
          <a:bodyPr/>
          <a:lstStyle>
            <a:lvl1pPr>
              <a:defRPr>
                <a:solidFill>
                  <a:srgbClr val="FFFFFF"/>
                </a:solidFill>
                <a:latin typeface="Century Schoolbook"/>
              </a:defRPr>
            </a:lvl1pPr>
            <a:lvl2pPr>
              <a:defRPr>
                <a:solidFill>
                  <a:srgbClr val="FFFFFF"/>
                </a:solidFill>
                <a:latin typeface="Century Schoolbook"/>
              </a:defRPr>
            </a:lvl2pPr>
            <a:lvl3pPr>
              <a:defRPr>
                <a:solidFill>
                  <a:srgbClr val="FFFFFF"/>
                </a:solidFill>
                <a:latin typeface="Century Schoolbook"/>
              </a:defRPr>
            </a:lvl3pPr>
            <a:lvl4pPr>
              <a:defRPr>
                <a:solidFill>
                  <a:srgbClr val="FFFFFF"/>
                </a:solidFill>
                <a:latin typeface="Century Schoolbook"/>
              </a:defRPr>
            </a:lvl4pPr>
            <a:lvl5pPr>
              <a:defRPr>
                <a:solidFill>
                  <a:srgbClr val="FFFFFF"/>
                </a:solidFill>
                <a:latin typeface="Century School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6317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Red Blank">
    <p:bg>
      <p:bgPr>
        <a:solidFill>
          <a:srgbClr val="BD423A"/>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Tree>
    <p:extLst>
      <p:ext uri="{BB962C8B-B14F-4D97-AF65-F5344CB8AC3E}">
        <p14:creationId xmlns:p14="http://schemas.microsoft.com/office/powerpoint/2010/main" val="787865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Red Blank with logo">
    <p:bg>
      <p:bgPr>
        <a:solidFill>
          <a:srgbClr val="BD423A"/>
        </a:solidFill>
        <a:effectLst/>
      </p:bgPr>
    </p:bg>
    <p:spTree>
      <p:nvGrpSpPr>
        <p:cNvPr id="1" name=""/>
        <p:cNvGrpSpPr/>
        <p:nvPr/>
      </p:nvGrpSpPr>
      <p:grpSpPr>
        <a:xfrm>
          <a:off x="0" y="0"/>
          <a:ext cx="0" cy="0"/>
          <a:chOff x="0" y="0"/>
          <a:chExt cx="0" cy="0"/>
        </a:xfrm>
      </p:grpSpPr>
      <p:pic>
        <p:nvPicPr>
          <p:cNvPr id="5" name="Picture 4" descr="Logo with 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048" y="6300879"/>
            <a:ext cx="2279752" cy="420596"/>
          </a:xfrm>
          <a:prstGeom prst="rect">
            <a:avLst/>
          </a:prstGeom>
        </p:spPr>
      </p:pic>
      <p:sp>
        <p:nvSpPr>
          <p:cNvPr id="6" name="Rectangle 5"/>
          <p:cNvSpPr/>
          <p:nvPr userDrawn="1"/>
        </p:nvSpPr>
        <p:spPr>
          <a:xfrm>
            <a:off x="-2220304" y="3281204"/>
            <a:ext cx="2148257" cy="492443"/>
          </a:xfrm>
          <a:prstGeom prst="rect">
            <a:avLst/>
          </a:prstGeom>
        </p:spPr>
        <p:txBody>
          <a:bodyPr wrap="none">
            <a:spAutoFit/>
          </a:bodyPr>
          <a:lstStyle/>
          <a:p>
            <a:r>
              <a:rPr lang="en-US" sz="2600" b="0" i="0" dirty="0">
                <a:solidFill>
                  <a:srgbClr val="000000"/>
                </a:solidFill>
                <a:latin typeface="Lucida Grande"/>
                <a:ea typeface="Lucida Grande"/>
                <a:cs typeface="Lucida Grande"/>
              </a:rPr>
              <a:t>2_Red Blank</a:t>
            </a:r>
            <a:endParaRPr lang="en-US" dirty="0"/>
          </a:p>
        </p:txBody>
      </p:sp>
    </p:spTree>
    <p:extLst>
      <p:ext uri="{BB962C8B-B14F-4D97-AF65-F5344CB8AC3E}">
        <p14:creationId xmlns:p14="http://schemas.microsoft.com/office/powerpoint/2010/main" val="304107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een Blank">
    <p:bg>
      <p:bgPr>
        <a:solidFill>
          <a:srgbClr val="A5963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
        <p:nvSpPr>
          <p:cNvPr id="5"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entury Gothic"/>
              </a:defRPr>
            </a:lvl1pPr>
          </a:lstStyle>
          <a:p>
            <a:r>
              <a:rPr lang="en-US"/>
              <a:t>Click to edit Master title style</a:t>
            </a:r>
            <a:endParaRPr lang="en-US" dirty="0"/>
          </a:p>
        </p:txBody>
      </p:sp>
    </p:spTree>
    <p:extLst>
      <p:ext uri="{BB962C8B-B14F-4D97-AF65-F5344CB8AC3E}">
        <p14:creationId xmlns:p14="http://schemas.microsoft.com/office/powerpoint/2010/main" val="392806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Tree>
    <p:extLst>
      <p:ext uri="{BB962C8B-B14F-4D97-AF65-F5344CB8AC3E}">
        <p14:creationId xmlns:p14="http://schemas.microsoft.com/office/powerpoint/2010/main" val="117602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 bkgrn + Title &amp; Text Light 1 Font Color">
    <p:bg>
      <p:bgPr>
        <a:solidFill>
          <a:srgbClr val="A5963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
        <p:nvSpPr>
          <p:cNvPr id="5"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entury Gothic"/>
              </a:defRPr>
            </a:lvl1pPr>
          </a:lstStyle>
          <a:p>
            <a:r>
              <a:rPr lang="en-US"/>
              <a:t>Click to edit Master title style</a:t>
            </a:r>
            <a:endParaRPr lang="en-US" dirty="0"/>
          </a:p>
        </p:txBody>
      </p:sp>
      <p:sp>
        <p:nvSpPr>
          <p:cNvPr id="6" name="Content Placeholder 2"/>
          <p:cNvSpPr>
            <a:spLocks noGrp="1"/>
          </p:cNvSpPr>
          <p:nvPr>
            <p:ph idx="1"/>
          </p:nvPr>
        </p:nvSpPr>
        <p:spPr>
          <a:xfrm>
            <a:off x="457200" y="1600200"/>
            <a:ext cx="8229600" cy="4525963"/>
          </a:xfrm>
          <a:prstGeom prst="rect">
            <a:avLst/>
          </a:prstGeom>
        </p:spPr>
        <p:txBody>
          <a:bodyPr/>
          <a:lstStyle>
            <a:lvl1pPr>
              <a:defRPr>
                <a:solidFill>
                  <a:srgbClr val="FFFFFF"/>
                </a:solidFill>
                <a:latin typeface="Century Schoolbook"/>
              </a:defRPr>
            </a:lvl1pPr>
            <a:lvl2pPr>
              <a:defRPr>
                <a:solidFill>
                  <a:srgbClr val="FFFFFF"/>
                </a:solidFill>
                <a:latin typeface="Century Schoolbook"/>
              </a:defRPr>
            </a:lvl2pPr>
            <a:lvl3pPr>
              <a:defRPr>
                <a:solidFill>
                  <a:srgbClr val="FFFFFF"/>
                </a:solidFill>
                <a:latin typeface="Century Schoolbook"/>
              </a:defRPr>
            </a:lvl3pPr>
            <a:lvl4pPr>
              <a:defRPr>
                <a:solidFill>
                  <a:srgbClr val="FFFFFF"/>
                </a:solidFill>
                <a:latin typeface="Century Schoolbook"/>
              </a:defRPr>
            </a:lvl4pPr>
            <a:lvl5pPr>
              <a:defRPr>
                <a:solidFill>
                  <a:srgbClr val="FFFFFF"/>
                </a:solidFill>
                <a:latin typeface="Century School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0038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Green Blank">
    <p:bg>
      <p:bgPr>
        <a:solidFill>
          <a:srgbClr val="A5963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Tree>
    <p:extLst>
      <p:ext uri="{BB962C8B-B14F-4D97-AF65-F5344CB8AC3E}">
        <p14:creationId xmlns:p14="http://schemas.microsoft.com/office/powerpoint/2010/main" val="1929000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Green Blank with Logo">
    <p:bg>
      <p:bgPr>
        <a:solidFill>
          <a:srgbClr val="A5963F"/>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pic>
        <p:nvPicPr>
          <p:cNvPr id="5" name="Picture 4" descr="Logo with ta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048" y="6300879"/>
            <a:ext cx="2279752" cy="420596"/>
          </a:xfrm>
          <a:prstGeom prst="rect">
            <a:avLst/>
          </a:prstGeom>
        </p:spPr>
      </p:pic>
      <p:sp>
        <p:nvSpPr>
          <p:cNvPr id="6" name="Rectangle 5"/>
          <p:cNvSpPr/>
          <p:nvPr userDrawn="1"/>
        </p:nvSpPr>
        <p:spPr>
          <a:xfrm>
            <a:off x="-3011488" y="3046225"/>
            <a:ext cx="2286000" cy="892552"/>
          </a:xfrm>
          <a:prstGeom prst="rect">
            <a:avLst/>
          </a:prstGeom>
        </p:spPr>
        <p:txBody>
          <a:bodyPr>
            <a:spAutoFit/>
          </a:bodyPr>
          <a:lstStyle/>
          <a:p>
            <a:r>
              <a:rPr lang="en-US" sz="2600" b="0" i="0" dirty="0">
                <a:solidFill>
                  <a:srgbClr val="000000"/>
                </a:solidFill>
                <a:latin typeface="Lucida Grande"/>
                <a:ea typeface="Lucida Grande"/>
                <a:cs typeface="Lucida Grande"/>
              </a:rPr>
              <a:t>2_Green Blank</a:t>
            </a:r>
            <a:endParaRPr lang="en-US" dirty="0"/>
          </a:p>
        </p:txBody>
      </p:sp>
    </p:spTree>
    <p:extLst>
      <p:ext uri="{BB962C8B-B14F-4D97-AF65-F5344CB8AC3E}">
        <p14:creationId xmlns:p14="http://schemas.microsoft.com/office/powerpoint/2010/main" val="4084818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Tree>
    <p:extLst>
      <p:ext uri="{BB962C8B-B14F-4D97-AF65-F5344CB8AC3E}">
        <p14:creationId xmlns:p14="http://schemas.microsoft.com/office/powerpoint/2010/main" val="1964737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Tree>
    <p:extLst>
      <p:ext uri="{BB962C8B-B14F-4D97-AF65-F5344CB8AC3E}">
        <p14:creationId xmlns:p14="http://schemas.microsoft.com/office/powerpoint/2010/main" val="3970987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Tree>
    <p:extLst>
      <p:ext uri="{BB962C8B-B14F-4D97-AF65-F5344CB8AC3E}">
        <p14:creationId xmlns:p14="http://schemas.microsoft.com/office/powerpoint/2010/main" val="1166172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Tree>
    <p:extLst>
      <p:ext uri="{BB962C8B-B14F-4D97-AF65-F5344CB8AC3E}">
        <p14:creationId xmlns:p14="http://schemas.microsoft.com/office/powerpoint/2010/main" val="355204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Tree>
    <p:extLst>
      <p:ext uri="{BB962C8B-B14F-4D97-AF65-F5344CB8AC3E}">
        <p14:creationId xmlns:p14="http://schemas.microsoft.com/office/powerpoint/2010/main" val="174188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Tree>
    <p:extLst>
      <p:ext uri="{BB962C8B-B14F-4D97-AF65-F5344CB8AC3E}">
        <p14:creationId xmlns:p14="http://schemas.microsoft.com/office/powerpoint/2010/main" val="422248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A5963F"/>
                </a:solidFill>
                <a:latin typeface="Century Gothic"/>
              </a:defRPr>
            </a:lvl1p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Tree>
    <p:extLst>
      <p:ext uri="{BB962C8B-B14F-4D97-AF65-F5344CB8AC3E}">
        <p14:creationId xmlns:p14="http://schemas.microsoft.com/office/powerpoint/2010/main" val="158615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Text Dark 1 Font Color">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A5963F"/>
                </a:solidFill>
                <a:latin typeface="Century Gothic"/>
              </a:defRPr>
            </a:lvl1p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
        <p:nvSpPr>
          <p:cNvPr id="6" name="Content Placeholder 2"/>
          <p:cNvSpPr>
            <a:spLocks noGrp="1"/>
          </p:cNvSpPr>
          <p:nvPr>
            <p:ph idx="1"/>
          </p:nvPr>
        </p:nvSpPr>
        <p:spPr>
          <a:xfrm>
            <a:off x="457200" y="1600200"/>
            <a:ext cx="8229600" cy="4525963"/>
          </a:xfrm>
          <a:prstGeom prst="rect">
            <a:avLst/>
          </a:prstGeom>
        </p:spPr>
        <p:txBody>
          <a:bodyPr/>
          <a:lstStyle>
            <a:lvl1pPr>
              <a:defRPr>
                <a:solidFill>
                  <a:srgbClr val="446B77"/>
                </a:solidFill>
                <a:latin typeface="Century Schoolbook"/>
              </a:defRPr>
            </a:lvl1pPr>
            <a:lvl2pPr>
              <a:defRPr>
                <a:solidFill>
                  <a:srgbClr val="446B77"/>
                </a:solidFill>
                <a:latin typeface="Century Schoolbook"/>
              </a:defRPr>
            </a:lvl2pPr>
            <a:lvl3pPr>
              <a:defRPr>
                <a:solidFill>
                  <a:srgbClr val="446B77"/>
                </a:solidFill>
                <a:latin typeface="Century Schoolbook"/>
              </a:defRPr>
            </a:lvl3pPr>
            <a:lvl4pPr>
              <a:defRPr>
                <a:solidFill>
                  <a:srgbClr val="446B77"/>
                </a:solidFill>
                <a:latin typeface="Century Schoolbook"/>
              </a:defRPr>
            </a:lvl4pPr>
            <a:lvl5pPr>
              <a:defRPr>
                <a:solidFill>
                  <a:srgbClr val="446B77"/>
                </a:solidFill>
                <a:latin typeface="Century School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58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mp; Text Dark 2 Font Color">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A5963F"/>
                </a:solidFill>
                <a:latin typeface="Century Gothic"/>
              </a:defRPr>
            </a:lvl1p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
        <p:nvSpPr>
          <p:cNvPr id="6" name="Content Placeholder 2"/>
          <p:cNvSpPr>
            <a:spLocks noGrp="1"/>
          </p:cNvSpPr>
          <p:nvPr>
            <p:ph idx="1"/>
          </p:nvPr>
        </p:nvSpPr>
        <p:spPr>
          <a:xfrm>
            <a:off x="457200" y="1600200"/>
            <a:ext cx="8229600" cy="4525963"/>
          </a:xfrm>
          <a:prstGeom prst="rect">
            <a:avLst/>
          </a:prstGeom>
        </p:spPr>
        <p:txBody>
          <a:bodyPr/>
          <a:lstStyle>
            <a:lvl1pPr>
              <a:defRPr>
                <a:solidFill>
                  <a:srgbClr val="766D3B"/>
                </a:solidFill>
                <a:latin typeface="Century Schoolbook"/>
              </a:defRPr>
            </a:lvl1pPr>
            <a:lvl2pPr>
              <a:defRPr>
                <a:solidFill>
                  <a:srgbClr val="766D3B"/>
                </a:solidFill>
                <a:latin typeface="Century Schoolbook"/>
              </a:defRPr>
            </a:lvl2pPr>
            <a:lvl3pPr>
              <a:defRPr>
                <a:solidFill>
                  <a:srgbClr val="766D3B"/>
                </a:solidFill>
                <a:latin typeface="Century Schoolbook"/>
              </a:defRPr>
            </a:lvl3pPr>
            <a:lvl4pPr>
              <a:defRPr>
                <a:solidFill>
                  <a:srgbClr val="766D3B"/>
                </a:solidFill>
                <a:latin typeface="Century Schoolbook"/>
              </a:defRPr>
            </a:lvl4pPr>
            <a:lvl5pPr>
              <a:defRPr>
                <a:solidFill>
                  <a:srgbClr val="766D3B"/>
                </a:solidFill>
                <a:latin typeface="Century School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966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Blank">
    <p:bg>
      <p:bgPr>
        <a:solidFill>
          <a:srgbClr val="7999A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
        <p:nvSpPr>
          <p:cNvPr id="5"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entury Gothic"/>
              </a:defRPr>
            </a:lvl1pPr>
          </a:lstStyle>
          <a:p>
            <a:r>
              <a:rPr lang="en-US"/>
              <a:t>Click to edit Master title style</a:t>
            </a:r>
            <a:endParaRPr lang="en-US" dirty="0"/>
          </a:p>
        </p:txBody>
      </p:sp>
    </p:spTree>
    <p:extLst>
      <p:ext uri="{BB962C8B-B14F-4D97-AF65-F5344CB8AC3E}">
        <p14:creationId xmlns:p14="http://schemas.microsoft.com/office/powerpoint/2010/main" val="424838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ue Blank">
    <p:bg>
      <p:bgPr>
        <a:solidFill>
          <a:srgbClr val="7999A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
        <p:nvSpPr>
          <p:cNvPr id="5"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Century Gothic"/>
              </a:defRPr>
            </a:lvl1pPr>
          </a:lstStyle>
          <a:p>
            <a:r>
              <a:rPr lang="en-US"/>
              <a:t>Click to edit Master title style</a:t>
            </a:r>
            <a:endParaRPr lang="en-US" dirty="0"/>
          </a:p>
        </p:txBody>
      </p:sp>
      <p:sp>
        <p:nvSpPr>
          <p:cNvPr id="6" name="Content Placeholder 2"/>
          <p:cNvSpPr>
            <a:spLocks noGrp="1"/>
          </p:cNvSpPr>
          <p:nvPr>
            <p:ph idx="1"/>
          </p:nvPr>
        </p:nvSpPr>
        <p:spPr>
          <a:xfrm>
            <a:off x="457200" y="1600200"/>
            <a:ext cx="8229600" cy="4525963"/>
          </a:xfrm>
          <a:prstGeom prst="rect">
            <a:avLst/>
          </a:prstGeom>
        </p:spPr>
        <p:txBody>
          <a:bodyPr/>
          <a:lstStyle>
            <a:lvl1pPr>
              <a:defRPr>
                <a:solidFill>
                  <a:srgbClr val="FFFFFF"/>
                </a:solidFill>
                <a:latin typeface="Century Schoolbook"/>
              </a:defRPr>
            </a:lvl1pPr>
            <a:lvl2pPr>
              <a:defRPr>
                <a:solidFill>
                  <a:srgbClr val="FFFFFF"/>
                </a:solidFill>
                <a:latin typeface="Century Schoolbook"/>
              </a:defRPr>
            </a:lvl2pPr>
            <a:lvl3pPr>
              <a:defRPr>
                <a:solidFill>
                  <a:srgbClr val="FFFFFF"/>
                </a:solidFill>
                <a:latin typeface="Century Schoolbook"/>
              </a:defRPr>
            </a:lvl3pPr>
            <a:lvl4pPr>
              <a:defRPr>
                <a:solidFill>
                  <a:srgbClr val="FFFFFF"/>
                </a:solidFill>
                <a:latin typeface="Century Schoolbook"/>
              </a:defRPr>
            </a:lvl4pPr>
            <a:lvl5pPr>
              <a:defRPr>
                <a:solidFill>
                  <a:srgbClr val="FFFFFF"/>
                </a:solidFill>
                <a:latin typeface="Century School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7612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ue Blank">
    <p:bg>
      <p:bgPr>
        <a:solidFill>
          <a:srgbClr val="7999A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5A740F8-D7AC-3F49-BDCE-5A80B6E1BC57}" type="datetimeFigureOut">
              <a:rPr lang="en-US" smtClean="0"/>
              <a:t>7/30/2019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BCBD43-8513-9B40-B457-150FF28BDD0E}" type="slidenum">
              <a:rPr lang="en-US" smtClean="0"/>
              <a:t>‹#›</a:t>
            </a:fld>
            <a:endParaRPr lang="en-US"/>
          </a:p>
        </p:txBody>
      </p:sp>
    </p:spTree>
    <p:extLst>
      <p:ext uri="{BB962C8B-B14F-4D97-AF65-F5344CB8AC3E}">
        <p14:creationId xmlns:p14="http://schemas.microsoft.com/office/powerpoint/2010/main" val="43967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169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68" r:id="rId5"/>
    <p:sldLayoutId id="2147483669" r:id="rId6"/>
    <p:sldLayoutId id="2147483655" r:id="rId7"/>
    <p:sldLayoutId id="2147483677" r:id="rId8"/>
    <p:sldLayoutId id="2147483663" r:id="rId9"/>
    <p:sldLayoutId id="2147483673" r:id="rId10"/>
    <p:sldLayoutId id="2147483660" r:id="rId11"/>
    <p:sldLayoutId id="2147483670" r:id="rId12"/>
    <p:sldLayoutId id="2147483664" r:id="rId13"/>
    <p:sldLayoutId id="2147483674" r:id="rId14"/>
    <p:sldLayoutId id="2147483661" r:id="rId15"/>
    <p:sldLayoutId id="2147483671" r:id="rId16"/>
    <p:sldLayoutId id="2147483665" r:id="rId17"/>
    <p:sldLayoutId id="2147483675" r:id="rId18"/>
    <p:sldLayoutId id="2147483662" r:id="rId19"/>
    <p:sldLayoutId id="2147483672" r:id="rId20"/>
    <p:sldLayoutId id="2147483666" r:id="rId21"/>
    <p:sldLayoutId id="2147483676" r:id="rId22"/>
    <p:sldLayoutId id="2147483656" r:id="rId23"/>
    <p:sldLayoutId id="2147483657" r:id="rId24"/>
    <p:sldLayoutId id="2147483658" r:id="rId25"/>
    <p:sldLayoutId id="2147483659" r:id="rId26"/>
    <p:sldLayoutId id="2147483667" r:id="rId2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4000"/>
          </a:blip>
          <a:stretch>
            <a:fillRect/>
          </a:stretch>
        </p:blipFill>
        <p:spPr>
          <a:xfrm>
            <a:off x="0" y="482600"/>
            <a:ext cx="9144000" cy="5873879"/>
          </a:xfrm>
          <a:prstGeom prst="rect">
            <a:avLst/>
          </a:prstGeom>
        </p:spPr>
      </p:pic>
      <p:sp>
        <p:nvSpPr>
          <p:cNvPr id="3" name="Subtitle 2"/>
          <p:cNvSpPr>
            <a:spLocks noGrp="1"/>
          </p:cNvSpPr>
          <p:nvPr>
            <p:ph type="subTitle" idx="1"/>
          </p:nvPr>
        </p:nvSpPr>
        <p:spPr>
          <a:xfrm>
            <a:off x="602973" y="4122506"/>
            <a:ext cx="7984435" cy="1284995"/>
          </a:xfrm>
        </p:spPr>
        <p:txBody>
          <a:bodyPr/>
          <a:lstStyle/>
          <a:p>
            <a:r>
              <a:rPr lang="en-US" b="1" dirty="0"/>
              <a:t>Sharing Learning of </a:t>
            </a:r>
          </a:p>
          <a:p>
            <a:r>
              <a:rPr lang="en-US" b="1" dirty="0"/>
              <a:t>Foundations of Dialogue Education</a:t>
            </a:r>
          </a:p>
        </p:txBody>
      </p:sp>
      <p:sp>
        <p:nvSpPr>
          <p:cNvPr id="2" name="Title 1"/>
          <p:cNvSpPr>
            <a:spLocks noGrp="1"/>
          </p:cNvSpPr>
          <p:nvPr>
            <p:ph type="title"/>
          </p:nvPr>
        </p:nvSpPr>
        <p:spPr>
          <a:xfrm>
            <a:off x="602973" y="1159552"/>
            <a:ext cx="8229600" cy="1575941"/>
          </a:xfrm>
          <a:prstGeom prst="rect">
            <a:avLst/>
          </a:prstGeom>
        </p:spPr>
        <p:txBody>
          <a:bodyPr/>
          <a:lstStyle/>
          <a:p>
            <a:r>
              <a:rPr lang="en-US" sz="4800" b="1" dirty="0"/>
              <a:t>Lunch &amp; Learn:</a:t>
            </a:r>
            <a:br>
              <a:rPr lang="en-US" sz="4800" b="1" dirty="0"/>
            </a:br>
            <a:r>
              <a:rPr lang="en-US" sz="4000" b="1" dirty="0"/>
              <a:t>On Being Learning Centered</a:t>
            </a:r>
            <a:br>
              <a:rPr lang="en-US" sz="4000" b="1" dirty="0"/>
            </a:br>
            <a:r>
              <a:rPr lang="en-US" sz="4000" b="1" dirty="0"/>
              <a:t>as Our Organization </a:t>
            </a:r>
            <a:br>
              <a:rPr lang="en-US" sz="4800" b="1" dirty="0"/>
            </a:br>
            <a:endParaRPr lang="en-US" sz="4800" b="1" dirty="0"/>
          </a:p>
        </p:txBody>
      </p:sp>
    </p:spTree>
    <p:extLst>
      <p:ext uri="{BB962C8B-B14F-4D97-AF65-F5344CB8AC3E}">
        <p14:creationId xmlns:p14="http://schemas.microsoft.com/office/powerpoint/2010/main" val="182317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Respect</a:t>
            </a:r>
            <a:br>
              <a:rPr lang="en-US" dirty="0"/>
            </a:br>
            <a:r>
              <a:rPr lang="en-US" sz="2800" b="1" dirty="0">
                <a:solidFill>
                  <a:srgbClr val="BD423A"/>
                </a:solidFill>
              </a:rPr>
              <a:t>Malcomb Knowles Formal Research</a:t>
            </a:r>
          </a:p>
        </p:txBody>
      </p:sp>
      <p:sp>
        <p:nvSpPr>
          <p:cNvPr id="4" name="Content Placeholder 3"/>
          <p:cNvSpPr>
            <a:spLocks noGrp="1"/>
          </p:cNvSpPr>
          <p:nvPr>
            <p:ph idx="1"/>
          </p:nvPr>
        </p:nvSpPr>
        <p:spPr>
          <a:xfrm>
            <a:off x="4360334" y="1711620"/>
            <a:ext cx="4656666" cy="4961467"/>
          </a:xfrm>
        </p:spPr>
        <p:txBody>
          <a:bodyPr/>
          <a:lstStyle/>
          <a:p>
            <a:pPr marL="0" indent="0">
              <a:buNone/>
            </a:pPr>
            <a:r>
              <a:rPr lang="en-US" dirty="0"/>
              <a:t>Ask learners to share past experience or knowledge they have on the topic. Build on what they already know when adding new ideas and content. </a:t>
            </a:r>
          </a:p>
          <a:p>
            <a:pPr marL="0" indent="0">
              <a:buNone/>
            </a:pPr>
            <a:endParaRPr lang="en-US" dirty="0"/>
          </a:p>
        </p:txBody>
      </p:sp>
      <p:pic>
        <p:nvPicPr>
          <p:cNvPr id="5" name="Picture 4"/>
          <p:cNvPicPr>
            <a:picLocks noChangeAspect="1"/>
          </p:cNvPicPr>
          <p:nvPr/>
        </p:nvPicPr>
        <p:blipFill>
          <a:blip r:embed="rId3"/>
          <a:stretch>
            <a:fillRect/>
          </a:stretch>
        </p:blipFill>
        <p:spPr>
          <a:xfrm>
            <a:off x="-324880" y="1711620"/>
            <a:ext cx="4306419" cy="3578049"/>
          </a:xfrm>
          <a:prstGeom prst="rect">
            <a:avLst/>
          </a:prstGeom>
        </p:spPr>
      </p:pic>
      <p:sp>
        <p:nvSpPr>
          <p:cNvPr id="6" name="Rectangle 5"/>
          <p:cNvSpPr/>
          <p:nvPr/>
        </p:nvSpPr>
        <p:spPr>
          <a:xfrm>
            <a:off x="457200" y="2392652"/>
            <a:ext cx="3174776" cy="1384995"/>
          </a:xfrm>
          <a:prstGeom prst="rect">
            <a:avLst/>
          </a:prstGeom>
        </p:spPr>
        <p:txBody>
          <a:bodyPr wrap="square">
            <a:spAutoFit/>
          </a:bodyPr>
          <a:lstStyle/>
          <a:p>
            <a:pPr algn="ctr"/>
            <a:r>
              <a:rPr lang="en-US" sz="2800" b="1" i="1" dirty="0">
                <a:solidFill>
                  <a:srgbClr val="FFFFFF"/>
                </a:solidFill>
                <a:latin typeface="Century Gothic"/>
                <a:cs typeface="Century Gothic"/>
              </a:rPr>
              <a:t>Acknowledge &amp; affirm who I am </a:t>
            </a:r>
          </a:p>
          <a:p>
            <a:pPr algn="ctr"/>
            <a:r>
              <a:rPr lang="en-US" sz="2800" b="1" i="1" dirty="0">
                <a:solidFill>
                  <a:srgbClr val="FFFFFF"/>
                </a:solidFill>
                <a:latin typeface="Century Gothic"/>
                <a:cs typeface="Century Gothic"/>
              </a:rPr>
              <a:t>and what I bring. </a:t>
            </a:r>
          </a:p>
        </p:txBody>
      </p:sp>
    </p:spTree>
    <p:extLst>
      <p:ext uri="{BB962C8B-B14F-4D97-AF65-F5344CB8AC3E}">
        <p14:creationId xmlns:p14="http://schemas.microsoft.com/office/powerpoint/2010/main" val="238479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Relevance</a:t>
            </a:r>
            <a:br>
              <a:rPr lang="en-US" dirty="0"/>
            </a:br>
            <a:r>
              <a:rPr lang="en-US" sz="2800" b="1" dirty="0">
                <a:solidFill>
                  <a:srgbClr val="BD423A"/>
                </a:solidFill>
              </a:rPr>
              <a:t>Malcomb Knowles Formal Research</a:t>
            </a:r>
            <a:endParaRPr lang="en-US" sz="2800" dirty="0">
              <a:solidFill>
                <a:srgbClr val="BD423A"/>
              </a:solidFill>
            </a:endParaRPr>
          </a:p>
        </p:txBody>
      </p:sp>
      <p:sp>
        <p:nvSpPr>
          <p:cNvPr id="3" name="Content Placeholder 2"/>
          <p:cNvSpPr>
            <a:spLocks noGrp="1"/>
          </p:cNvSpPr>
          <p:nvPr>
            <p:ph idx="1"/>
          </p:nvPr>
        </p:nvSpPr>
        <p:spPr>
          <a:xfrm>
            <a:off x="4660844" y="1684755"/>
            <a:ext cx="4072467" cy="4834467"/>
          </a:xfrm>
        </p:spPr>
        <p:txBody>
          <a:bodyPr/>
          <a:lstStyle/>
          <a:p>
            <a:pPr marL="0" indent="0">
              <a:buNone/>
            </a:pPr>
            <a:r>
              <a:rPr lang="en-US" dirty="0"/>
              <a:t>Create space for participants to reflect on how the content and the new learning is relevant to their work and world. </a:t>
            </a:r>
          </a:p>
        </p:txBody>
      </p:sp>
      <p:pic>
        <p:nvPicPr>
          <p:cNvPr id="4" name="Picture 3"/>
          <p:cNvPicPr>
            <a:picLocks noChangeAspect="1"/>
          </p:cNvPicPr>
          <p:nvPr/>
        </p:nvPicPr>
        <p:blipFill>
          <a:blip r:embed="rId3"/>
          <a:stretch>
            <a:fillRect/>
          </a:stretch>
        </p:blipFill>
        <p:spPr>
          <a:xfrm>
            <a:off x="-1253081" y="1849599"/>
            <a:ext cx="5308415" cy="3272626"/>
          </a:xfrm>
          <a:prstGeom prst="rect">
            <a:avLst/>
          </a:prstGeom>
        </p:spPr>
      </p:pic>
      <p:sp>
        <p:nvSpPr>
          <p:cNvPr id="5" name="Rectangle 4"/>
          <p:cNvSpPr/>
          <p:nvPr/>
        </p:nvSpPr>
        <p:spPr>
          <a:xfrm>
            <a:off x="778793" y="2286107"/>
            <a:ext cx="2920029" cy="1815882"/>
          </a:xfrm>
          <a:prstGeom prst="rect">
            <a:avLst/>
          </a:prstGeom>
        </p:spPr>
        <p:txBody>
          <a:bodyPr wrap="square">
            <a:spAutoFit/>
          </a:bodyPr>
          <a:lstStyle/>
          <a:p>
            <a:pPr algn="ctr"/>
            <a:r>
              <a:rPr lang="en-US" sz="2800" b="1" i="1" dirty="0">
                <a:solidFill>
                  <a:srgbClr val="FFFFFF"/>
                </a:solidFill>
                <a:latin typeface="Century Gothic"/>
                <a:cs typeface="Century Gothic"/>
              </a:rPr>
              <a:t>Connect the content with my daily life and context. </a:t>
            </a:r>
          </a:p>
        </p:txBody>
      </p:sp>
    </p:spTree>
    <p:extLst>
      <p:ext uri="{BB962C8B-B14F-4D97-AF65-F5344CB8AC3E}">
        <p14:creationId xmlns:p14="http://schemas.microsoft.com/office/powerpoint/2010/main" val="369774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Immediacy</a:t>
            </a:r>
            <a:br>
              <a:rPr lang="en-US" dirty="0"/>
            </a:br>
            <a:r>
              <a:rPr lang="en-US" sz="2800" b="1" dirty="0">
                <a:solidFill>
                  <a:srgbClr val="BD423A"/>
                </a:solidFill>
              </a:rPr>
              <a:t>Malcomb Knowles Formal Research</a:t>
            </a:r>
            <a:endParaRPr lang="en-US" sz="2800" dirty="0">
              <a:solidFill>
                <a:srgbClr val="BD423A"/>
              </a:solidFill>
            </a:endParaRPr>
          </a:p>
        </p:txBody>
      </p:sp>
      <p:sp>
        <p:nvSpPr>
          <p:cNvPr id="3" name="Content Placeholder 2"/>
          <p:cNvSpPr>
            <a:spLocks noGrp="1"/>
          </p:cNvSpPr>
          <p:nvPr>
            <p:ph idx="1"/>
          </p:nvPr>
        </p:nvSpPr>
        <p:spPr>
          <a:xfrm>
            <a:off x="457200" y="1875528"/>
            <a:ext cx="4737860" cy="4244009"/>
          </a:xfrm>
        </p:spPr>
        <p:txBody>
          <a:bodyPr/>
          <a:lstStyle/>
          <a:p>
            <a:pPr marL="0" lvl="0" indent="0">
              <a:buNone/>
            </a:pPr>
            <a:r>
              <a:rPr lang="en-US" dirty="0"/>
              <a:t>Invite learners to tell one thing they would especially like to learn more about relative to the objectives or content of the course. </a:t>
            </a:r>
          </a:p>
          <a:p>
            <a:pPr marL="0" indent="0">
              <a:buNone/>
            </a:pPr>
            <a:endParaRPr lang="en-US" dirty="0"/>
          </a:p>
        </p:txBody>
      </p:sp>
      <p:pic>
        <p:nvPicPr>
          <p:cNvPr id="4" name="Picture 3"/>
          <p:cNvPicPr>
            <a:picLocks noChangeAspect="1"/>
          </p:cNvPicPr>
          <p:nvPr/>
        </p:nvPicPr>
        <p:blipFill>
          <a:blip r:embed="rId3"/>
          <a:stretch>
            <a:fillRect/>
          </a:stretch>
        </p:blipFill>
        <p:spPr>
          <a:xfrm>
            <a:off x="5253318" y="1875528"/>
            <a:ext cx="3433482" cy="3403687"/>
          </a:xfrm>
          <a:prstGeom prst="rect">
            <a:avLst/>
          </a:prstGeom>
        </p:spPr>
      </p:pic>
      <p:sp>
        <p:nvSpPr>
          <p:cNvPr id="5" name="Rectangle 4"/>
          <p:cNvSpPr/>
          <p:nvPr/>
        </p:nvSpPr>
        <p:spPr>
          <a:xfrm>
            <a:off x="5515528" y="2188621"/>
            <a:ext cx="2909061" cy="1815882"/>
          </a:xfrm>
          <a:prstGeom prst="rect">
            <a:avLst/>
          </a:prstGeom>
        </p:spPr>
        <p:txBody>
          <a:bodyPr wrap="square">
            <a:spAutoFit/>
          </a:bodyPr>
          <a:lstStyle/>
          <a:p>
            <a:pPr lvl="0" algn="ctr"/>
            <a:r>
              <a:rPr lang="en-US" sz="2800" b="1" i="1" dirty="0">
                <a:solidFill>
                  <a:srgbClr val="FFFFFF"/>
                </a:solidFill>
                <a:latin typeface="Century Gothic"/>
                <a:cs typeface="Century Gothic"/>
              </a:rPr>
              <a:t>Discover &amp; apply this to my immediate needs. </a:t>
            </a:r>
          </a:p>
        </p:txBody>
      </p:sp>
    </p:spTree>
    <p:extLst>
      <p:ext uri="{BB962C8B-B14F-4D97-AF65-F5344CB8AC3E}">
        <p14:creationId xmlns:p14="http://schemas.microsoft.com/office/powerpoint/2010/main" val="2567963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73291" cy="1143000"/>
          </a:xfrm>
        </p:spPr>
        <p:txBody>
          <a:bodyPr/>
          <a:lstStyle/>
          <a:p>
            <a:r>
              <a:rPr lang="en-US" dirty="0"/>
              <a:t>Six Core Principles for Learning</a:t>
            </a:r>
          </a:p>
        </p:txBody>
      </p:sp>
      <p:pic>
        <p:nvPicPr>
          <p:cNvPr id="3" name="Picture 2"/>
          <p:cNvPicPr>
            <a:picLocks noChangeAspect="1"/>
          </p:cNvPicPr>
          <p:nvPr/>
        </p:nvPicPr>
        <p:blipFill rotWithShape="1">
          <a:blip r:embed="rId3"/>
          <a:srcRect t="8900"/>
          <a:stretch/>
        </p:blipFill>
        <p:spPr>
          <a:xfrm>
            <a:off x="1460500" y="1792940"/>
            <a:ext cx="6223000" cy="4095643"/>
          </a:xfrm>
          <a:prstGeom prst="rect">
            <a:avLst/>
          </a:prstGeom>
        </p:spPr>
      </p:pic>
    </p:spTree>
    <p:extLst>
      <p:ext uri="{BB962C8B-B14F-4D97-AF65-F5344CB8AC3E}">
        <p14:creationId xmlns:p14="http://schemas.microsoft.com/office/powerpoint/2010/main" val="2036701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lternate Process 10"/>
          <p:cNvSpPr/>
          <p:nvPr/>
        </p:nvSpPr>
        <p:spPr>
          <a:xfrm>
            <a:off x="4040484" y="4725740"/>
            <a:ext cx="5103516" cy="603936"/>
          </a:xfrm>
          <a:prstGeom prst="flowChartAlternateProcess">
            <a:avLst/>
          </a:prstGeom>
          <a:solidFill>
            <a:srgbClr val="766D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lternate Process 9"/>
          <p:cNvSpPr/>
          <p:nvPr/>
        </p:nvSpPr>
        <p:spPr>
          <a:xfrm>
            <a:off x="4040484" y="4065624"/>
            <a:ext cx="5103516" cy="603936"/>
          </a:xfrm>
          <a:prstGeom prst="flowChartAlternateProcess">
            <a:avLst/>
          </a:prstGeom>
          <a:solidFill>
            <a:srgbClr val="BD42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lternate Process 8"/>
          <p:cNvSpPr/>
          <p:nvPr/>
        </p:nvSpPr>
        <p:spPr>
          <a:xfrm>
            <a:off x="4040484" y="2763654"/>
            <a:ext cx="5103516" cy="603936"/>
          </a:xfrm>
          <a:prstGeom prst="flowChartAlternateProcess">
            <a:avLst/>
          </a:prstGeom>
          <a:solidFill>
            <a:srgbClr val="766D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lternate Process 7"/>
          <p:cNvSpPr/>
          <p:nvPr/>
        </p:nvSpPr>
        <p:spPr>
          <a:xfrm>
            <a:off x="4040484" y="2099324"/>
            <a:ext cx="5103516" cy="603936"/>
          </a:xfrm>
          <a:prstGeom prst="flowChartAlternateProcess">
            <a:avLst/>
          </a:prstGeom>
          <a:solidFill>
            <a:srgbClr val="BD42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lternate Process 6"/>
          <p:cNvSpPr/>
          <p:nvPr/>
        </p:nvSpPr>
        <p:spPr>
          <a:xfrm>
            <a:off x="4040484" y="3405508"/>
            <a:ext cx="5103516" cy="603936"/>
          </a:xfrm>
          <a:prstGeom prst="flowChartAlternateProcess">
            <a:avLst/>
          </a:prstGeom>
          <a:solidFill>
            <a:srgbClr val="7999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lternate Process 5"/>
          <p:cNvSpPr/>
          <p:nvPr/>
        </p:nvSpPr>
        <p:spPr>
          <a:xfrm>
            <a:off x="4040484" y="1434994"/>
            <a:ext cx="5103516" cy="603936"/>
          </a:xfrm>
          <a:prstGeom prst="flowChartAlternateProcess">
            <a:avLst/>
          </a:prstGeom>
          <a:solidFill>
            <a:srgbClr val="7999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5330" y="486320"/>
            <a:ext cx="3480418" cy="822257"/>
          </a:xfrm>
        </p:spPr>
        <p:txBody>
          <a:bodyPr/>
          <a:lstStyle/>
          <a:p>
            <a:r>
              <a:rPr lang="en-US" sz="2800" dirty="0"/>
              <a:t>1 Principle</a:t>
            </a:r>
          </a:p>
        </p:txBody>
      </p:sp>
      <p:sp>
        <p:nvSpPr>
          <p:cNvPr id="3" name="Content Placeholder 2"/>
          <p:cNvSpPr>
            <a:spLocks noGrp="1"/>
          </p:cNvSpPr>
          <p:nvPr>
            <p:ph idx="1"/>
          </p:nvPr>
        </p:nvSpPr>
        <p:spPr>
          <a:xfrm>
            <a:off x="4386811" y="1385553"/>
            <a:ext cx="4040484" cy="5176575"/>
          </a:xfrm>
        </p:spPr>
        <p:txBody>
          <a:bodyPr/>
          <a:lstStyle/>
          <a:p>
            <a:pPr marL="0" indent="0">
              <a:buNone/>
            </a:pPr>
            <a:r>
              <a:rPr lang="en-US" sz="3600" dirty="0"/>
              <a:t>Safety</a:t>
            </a:r>
            <a:endParaRPr lang="en-US" sz="2000" b="1" dirty="0">
              <a:solidFill>
                <a:schemeClr val="tx1"/>
              </a:solidFill>
            </a:endParaRPr>
          </a:p>
          <a:p>
            <a:pPr marL="0" indent="0">
              <a:buNone/>
            </a:pPr>
            <a:r>
              <a:rPr lang="en-US" sz="3600" dirty="0"/>
              <a:t>Inclusion	</a:t>
            </a:r>
            <a:endParaRPr lang="en-US" sz="2000" b="1" dirty="0">
              <a:solidFill>
                <a:schemeClr val="tx1"/>
              </a:solidFill>
            </a:endParaRPr>
          </a:p>
          <a:p>
            <a:pPr marL="0" indent="0">
              <a:buNone/>
            </a:pPr>
            <a:r>
              <a:rPr lang="en-US" sz="3600" dirty="0"/>
              <a:t>Engagement</a:t>
            </a:r>
            <a:endParaRPr lang="en-US" sz="2000" b="1" dirty="0">
              <a:solidFill>
                <a:schemeClr val="tx1"/>
              </a:solidFill>
            </a:endParaRPr>
          </a:p>
          <a:p>
            <a:pPr marL="0" indent="0">
              <a:buNone/>
            </a:pPr>
            <a:r>
              <a:rPr lang="en-US" sz="3600" dirty="0"/>
              <a:t>Respect</a:t>
            </a:r>
            <a:endParaRPr lang="en-US" sz="2000" b="1" dirty="0">
              <a:solidFill>
                <a:schemeClr val="tx1"/>
              </a:solidFill>
            </a:endParaRPr>
          </a:p>
          <a:p>
            <a:pPr marL="0" indent="0">
              <a:buNone/>
            </a:pPr>
            <a:r>
              <a:rPr lang="en-US" sz="3600" dirty="0"/>
              <a:t>Relevance</a:t>
            </a:r>
            <a:endParaRPr lang="en-US" sz="2000" b="1" dirty="0">
              <a:solidFill>
                <a:schemeClr val="tx1"/>
              </a:solidFill>
            </a:endParaRPr>
          </a:p>
          <a:p>
            <a:pPr marL="0" indent="0">
              <a:buNone/>
            </a:pPr>
            <a:r>
              <a:rPr lang="en-US" sz="3600" dirty="0"/>
              <a:t>Immediacy</a:t>
            </a:r>
          </a:p>
        </p:txBody>
      </p:sp>
      <p:sp>
        <p:nvSpPr>
          <p:cNvPr id="13" name="Rectangle 12"/>
          <p:cNvSpPr/>
          <p:nvPr/>
        </p:nvSpPr>
        <p:spPr>
          <a:xfrm>
            <a:off x="1289108" y="82196"/>
            <a:ext cx="2751376" cy="6247864"/>
          </a:xfrm>
          <a:prstGeom prst="rect">
            <a:avLst/>
          </a:prstGeom>
        </p:spPr>
        <p:txBody>
          <a:bodyPr wrap="square">
            <a:spAutoFit/>
          </a:bodyPr>
          <a:lstStyle/>
          <a:p>
            <a:r>
              <a:rPr lang="en-US" sz="40000" dirty="0">
                <a:solidFill>
                  <a:srgbClr val="FFFFFF"/>
                </a:solidFill>
                <a:latin typeface="Century Schoolbook"/>
                <a:cs typeface="Century Schoolbook"/>
              </a:rPr>
              <a:t>1</a:t>
            </a:r>
          </a:p>
        </p:txBody>
      </p:sp>
    </p:spTree>
    <p:extLst>
      <p:ext uri="{BB962C8B-B14F-4D97-AF65-F5344CB8AC3E}">
        <p14:creationId xmlns:p14="http://schemas.microsoft.com/office/powerpoint/2010/main" val="705448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Strengthening Core Principles </a:t>
            </a:r>
            <a:br>
              <a:rPr lang="en-US" sz="4000" dirty="0"/>
            </a:br>
            <a:r>
              <a:rPr lang="en-US" sz="4000" dirty="0"/>
              <a:t>In Our Work </a:t>
            </a:r>
          </a:p>
        </p:txBody>
      </p:sp>
      <p:pic>
        <p:nvPicPr>
          <p:cNvPr id="1025" name="Picture 1" descr="WarmUp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203" y="1845598"/>
            <a:ext cx="4684868" cy="447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76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Strengthening Core Principles </a:t>
            </a:r>
            <a:br>
              <a:rPr lang="en-US" sz="4000" dirty="0"/>
            </a:br>
            <a:r>
              <a:rPr lang="en-US" sz="4000" dirty="0"/>
              <a:t>In Our Work </a:t>
            </a:r>
          </a:p>
        </p:txBody>
      </p:sp>
      <p:sp>
        <p:nvSpPr>
          <p:cNvPr id="4" name="Content Placeholder 3"/>
          <p:cNvSpPr>
            <a:spLocks noGrp="1"/>
          </p:cNvSpPr>
          <p:nvPr>
            <p:ph idx="1"/>
          </p:nvPr>
        </p:nvSpPr>
        <p:spPr>
          <a:xfrm>
            <a:off x="252438" y="1639606"/>
            <a:ext cx="6477914" cy="4747942"/>
          </a:xfrm>
        </p:spPr>
        <p:txBody>
          <a:bodyPr/>
          <a:lstStyle/>
          <a:p>
            <a:pPr marL="0" indent="0">
              <a:buNone/>
            </a:pPr>
            <a:r>
              <a:rPr lang="en-US" u="sng" dirty="0"/>
              <a:t>Round</a:t>
            </a:r>
            <a:r>
              <a:rPr lang="en-US" sz="2800" b="1" u="sng" dirty="0"/>
              <a:t> 1</a:t>
            </a:r>
            <a:r>
              <a:rPr lang="en-US" sz="2800" b="1" dirty="0"/>
              <a:t>:</a:t>
            </a:r>
          </a:p>
          <a:p>
            <a:pPr marL="0" indent="0">
              <a:buNone/>
            </a:pPr>
            <a:r>
              <a:rPr lang="en-US" sz="2800" b="1" dirty="0"/>
              <a:t>Review </a:t>
            </a:r>
            <a:r>
              <a:rPr lang="en-US" sz="2800" dirty="0"/>
              <a:t>the description of your principle on the card.</a:t>
            </a:r>
          </a:p>
          <a:p>
            <a:pPr marL="0" indent="0">
              <a:buNone/>
            </a:pPr>
            <a:r>
              <a:rPr lang="en-US" sz="2800" b="1" dirty="0"/>
              <a:t>Share</a:t>
            </a:r>
            <a:r>
              <a:rPr lang="en-US" sz="2800" dirty="0"/>
              <a:t> examples of how/where have you seen this principle incorporated really well?</a:t>
            </a:r>
          </a:p>
          <a:p>
            <a:pPr marL="0" indent="0">
              <a:buNone/>
            </a:pPr>
            <a:r>
              <a:rPr lang="en-US" sz="2800" b="1" dirty="0"/>
              <a:t>Discuss</a:t>
            </a:r>
            <a:r>
              <a:rPr lang="en-US" sz="2800" dirty="0"/>
              <a:t> how you could do this in your context.</a:t>
            </a:r>
          </a:p>
          <a:p>
            <a:pPr marL="0" indent="0">
              <a:buNone/>
            </a:pPr>
            <a:r>
              <a:rPr lang="en-US" sz="2800" b="1" dirty="0"/>
              <a:t>Write</a:t>
            </a:r>
            <a:r>
              <a:rPr lang="en-US" sz="2800" dirty="0"/>
              <a:t> these ideas on the chart in front of you for others to read. </a:t>
            </a:r>
          </a:p>
        </p:txBody>
      </p:sp>
      <p:pic>
        <p:nvPicPr>
          <p:cNvPr id="5" name="Picture 4"/>
          <p:cNvPicPr>
            <a:picLocks noChangeAspect="1"/>
          </p:cNvPicPr>
          <p:nvPr/>
        </p:nvPicPr>
        <p:blipFill>
          <a:blip r:embed="rId3"/>
          <a:stretch>
            <a:fillRect/>
          </a:stretch>
        </p:blipFill>
        <p:spPr>
          <a:xfrm>
            <a:off x="6730352" y="1417638"/>
            <a:ext cx="1634474" cy="1385411"/>
          </a:xfrm>
          <a:prstGeom prst="rect">
            <a:avLst/>
          </a:prstGeom>
        </p:spPr>
      </p:pic>
      <p:pic>
        <p:nvPicPr>
          <p:cNvPr id="7" name="Picture 6"/>
          <p:cNvPicPr>
            <a:picLocks noChangeAspect="1"/>
          </p:cNvPicPr>
          <p:nvPr/>
        </p:nvPicPr>
        <p:blipFill>
          <a:blip r:embed="rId4"/>
          <a:stretch>
            <a:fillRect/>
          </a:stretch>
        </p:blipFill>
        <p:spPr>
          <a:xfrm>
            <a:off x="6885529" y="3429000"/>
            <a:ext cx="1611819" cy="1366209"/>
          </a:xfrm>
          <a:prstGeom prst="rect">
            <a:avLst/>
          </a:prstGeom>
        </p:spPr>
      </p:pic>
    </p:spTree>
    <p:extLst>
      <p:ext uri="{BB962C8B-B14F-4D97-AF65-F5344CB8AC3E}">
        <p14:creationId xmlns:p14="http://schemas.microsoft.com/office/powerpoint/2010/main" val="3167963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668" y="274638"/>
            <a:ext cx="8397132" cy="1143000"/>
          </a:xfrm>
        </p:spPr>
        <p:txBody>
          <a:bodyPr/>
          <a:lstStyle/>
          <a:p>
            <a:r>
              <a:rPr lang="en-US" sz="4000" dirty="0"/>
              <a:t>Additional Principles</a:t>
            </a:r>
          </a:p>
        </p:txBody>
      </p:sp>
      <p:sp>
        <p:nvSpPr>
          <p:cNvPr id="3" name="Content Placeholder 2"/>
          <p:cNvSpPr>
            <a:spLocks noGrp="1"/>
          </p:cNvSpPr>
          <p:nvPr>
            <p:ph idx="1"/>
          </p:nvPr>
        </p:nvSpPr>
        <p:spPr>
          <a:xfrm>
            <a:off x="289668" y="1141719"/>
            <a:ext cx="6328104" cy="5298838"/>
          </a:xfrm>
        </p:spPr>
        <p:txBody>
          <a:bodyPr/>
          <a:lstStyle/>
          <a:p>
            <a:pPr marL="0" indent="0">
              <a:buNone/>
            </a:pPr>
            <a:r>
              <a:rPr lang="en-US" sz="2800" b="1" u="sng" dirty="0"/>
              <a:t>Round 2</a:t>
            </a:r>
            <a:r>
              <a:rPr lang="en-US" sz="2800" b="1" dirty="0"/>
              <a:t>:</a:t>
            </a:r>
            <a:r>
              <a:rPr lang="en-US" sz="2800" dirty="0"/>
              <a:t> </a:t>
            </a:r>
            <a:r>
              <a:rPr lang="en-US" sz="2800" b="1" dirty="0"/>
              <a:t>Move</a:t>
            </a:r>
            <a:r>
              <a:rPr lang="en-US" sz="2800" dirty="0"/>
              <a:t> to another principle. </a:t>
            </a:r>
            <a:r>
              <a:rPr lang="en-US" sz="2800" b="1" dirty="0"/>
              <a:t>Read</a:t>
            </a:r>
            <a:r>
              <a:rPr lang="en-US" sz="2800" dirty="0"/>
              <a:t> the examples captured by the previous group and </a:t>
            </a:r>
            <a:r>
              <a:rPr lang="en-US" sz="2800" b="1" dirty="0"/>
              <a:t>Repeat</a:t>
            </a:r>
            <a:r>
              <a:rPr lang="en-US" sz="2800" dirty="0"/>
              <a:t> the Round 1 task.</a:t>
            </a:r>
          </a:p>
          <a:p>
            <a:pPr marL="0" indent="0">
              <a:buNone/>
            </a:pPr>
            <a:endParaRPr lang="en-US" sz="1200" b="1" dirty="0"/>
          </a:p>
          <a:p>
            <a:pPr marL="0" indent="0">
              <a:buNone/>
            </a:pPr>
            <a:r>
              <a:rPr lang="en-US" sz="2800" b="1" u="sng" dirty="0"/>
              <a:t>Round 3</a:t>
            </a:r>
            <a:r>
              <a:rPr lang="en-US" sz="2800" b="1" dirty="0"/>
              <a:t>:</a:t>
            </a:r>
            <a:r>
              <a:rPr lang="en-US" sz="2800" dirty="0"/>
              <a:t> </a:t>
            </a:r>
            <a:r>
              <a:rPr lang="en-US" sz="2800" b="1" dirty="0"/>
              <a:t>Move</a:t>
            </a:r>
            <a:r>
              <a:rPr lang="en-US" sz="2800" dirty="0"/>
              <a:t> to another principle and </a:t>
            </a:r>
            <a:r>
              <a:rPr lang="en-US" sz="2800" b="1" dirty="0"/>
              <a:t>repeat</a:t>
            </a:r>
            <a:r>
              <a:rPr lang="en-US" sz="2800" dirty="0"/>
              <a:t> the Round 1 task.</a:t>
            </a:r>
          </a:p>
          <a:p>
            <a:pPr marL="0" indent="0">
              <a:buNone/>
            </a:pPr>
            <a:endParaRPr lang="en-US" sz="1200" dirty="0"/>
          </a:p>
          <a:p>
            <a:pPr marL="0" indent="0">
              <a:buNone/>
            </a:pPr>
            <a:r>
              <a:rPr lang="en-US" sz="2800" b="1" u="sng" dirty="0"/>
              <a:t>Round 4</a:t>
            </a:r>
            <a:r>
              <a:rPr lang="en-US" sz="2800" b="1" dirty="0"/>
              <a:t>:</a:t>
            </a:r>
            <a:r>
              <a:rPr lang="en-US" sz="2800" dirty="0"/>
              <a:t> </a:t>
            </a:r>
            <a:r>
              <a:rPr lang="en-US" sz="2800" b="1" dirty="0"/>
              <a:t>Go back</a:t>
            </a:r>
            <a:r>
              <a:rPr lang="en-US" sz="2800" dirty="0"/>
              <a:t> to the first principle you worked on. </a:t>
            </a:r>
            <a:r>
              <a:rPr lang="en-US" sz="2800" b="1" dirty="0"/>
              <a:t>Read</a:t>
            </a:r>
            <a:r>
              <a:rPr lang="en-US" sz="2800" dirty="0"/>
              <a:t> what has been added. What else comes to mind? Add those, to your chart also. </a:t>
            </a:r>
          </a:p>
          <a:p>
            <a:endParaRPr lang="en-US" sz="2800" dirty="0"/>
          </a:p>
          <a:p>
            <a:endParaRPr lang="en-US" sz="2800" dirty="0"/>
          </a:p>
        </p:txBody>
      </p:sp>
      <p:pic>
        <p:nvPicPr>
          <p:cNvPr id="4" name="Picture 3"/>
          <p:cNvPicPr>
            <a:picLocks noChangeAspect="1"/>
          </p:cNvPicPr>
          <p:nvPr/>
        </p:nvPicPr>
        <p:blipFill>
          <a:blip r:embed="rId3"/>
          <a:stretch>
            <a:fillRect/>
          </a:stretch>
        </p:blipFill>
        <p:spPr>
          <a:xfrm>
            <a:off x="6974284" y="4078029"/>
            <a:ext cx="1678666" cy="1422869"/>
          </a:xfrm>
          <a:prstGeom prst="rect">
            <a:avLst/>
          </a:prstGeom>
        </p:spPr>
      </p:pic>
      <p:pic>
        <p:nvPicPr>
          <p:cNvPr id="5" name="Picture 4"/>
          <p:cNvPicPr>
            <a:picLocks noChangeAspect="1"/>
          </p:cNvPicPr>
          <p:nvPr/>
        </p:nvPicPr>
        <p:blipFill>
          <a:blip r:embed="rId4"/>
          <a:stretch>
            <a:fillRect/>
          </a:stretch>
        </p:blipFill>
        <p:spPr>
          <a:xfrm>
            <a:off x="6786324" y="1484490"/>
            <a:ext cx="1900476" cy="1610880"/>
          </a:xfrm>
          <a:prstGeom prst="rect">
            <a:avLst/>
          </a:prstGeom>
        </p:spPr>
      </p:pic>
    </p:spTree>
    <p:extLst>
      <p:ext uri="{BB962C8B-B14F-4D97-AF65-F5344CB8AC3E}">
        <p14:creationId xmlns:p14="http://schemas.microsoft.com/office/powerpoint/2010/main" val="1547969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23653" y="2454483"/>
            <a:ext cx="1117600" cy="1384300"/>
          </a:xfrm>
          <a:prstGeom prst="rect">
            <a:avLst/>
          </a:prstGeom>
        </p:spPr>
      </p:pic>
      <p:sp>
        <p:nvSpPr>
          <p:cNvPr id="2" name="Title 1"/>
          <p:cNvSpPr>
            <a:spLocks noGrp="1"/>
          </p:cNvSpPr>
          <p:nvPr>
            <p:ph type="title"/>
          </p:nvPr>
        </p:nvSpPr>
        <p:spPr>
          <a:xfrm>
            <a:off x="457200" y="243378"/>
            <a:ext cx="8229600" cy="1926619"/>
          </a:xfrm>
        </p:spPr>
        <p:txBody>
          <a:bodyPr/>
          <a:lstStyle/>
          <a:p>
            <a:pPr algn="l"/>
            <a:r>
              <a:rPr lang="en-US" sz="4000" dirty="0"/>
              <a:t>2 Things to Do Right Away</a:t>
            </a:r>
            <a:br>
              <a:rPr lang="en-US" dirty="0"/>
            </a:br>
            <a:r>
              <a:rPr lang="en-US" sz="2000" b="1" dirty="0">
                <a:solidFill>
                  <a:schemeClr val="tx1"/>
                </a:solidFill>
              </a:rPr>
              <a:t>Walk </a:t>
            </a:r>
            <a:r>
              <a:rPr lang="en-US" sz="2000" dirty="0">
                <a:solidFill>
                  <a:schemeClr val="tx1"/>
                </a:solidFill>
              </a:rPr>
              <a:t>to all tables – do a gallery walk.  </a:t>
            </a:r>
            <a:br>
              <a:rPr lang="en-US" sz="2000" dirty="0">
                <a:solidFill>
                  <a:schemeClr val="tx1"/>
                </a:solidFill>
              </a:rPr>
            </a:br>
            <a:r>
              <a:rPr lang="en-US" sz="2000" b="1" dirty="0">
                <a:solidFill>
                  <a:schemeClr val="tx1"/>
                </a:solidFill>
              </a:rPr>
              <a:t>Select</a:t>
            </a:r>
            <a:r>
              <a:rPr lang="en-US" sz="2000" dirty="0">
                <a:solidFill>
                  <a:schemeClr val="tx1"/>
                </a:solidFill>
              </a:rPr>
              <a:t> 2 things you will do right away in your work. </a:t>
            </a:r>
            <a:br>
              <a:rPr lang="en-US" sz="2000" dirty="0">
                <a:solidFill>
                  <a:schemeClr val="tx1"/>
                </a:solidFill>
              </a:rPr>
            </a:br>
            <a:r>
              <a:rPr lang="en-US" sz="2000" b="1" dirty="0">
                <a:solidFill>
                  <a:schemeClr val="tx1"/>
                </a:solidFill>
              </a:rPr>
              <a:t>Write </a:t>
            </a:r>
            <a:r>
              <a:rPr lang="en-US" sz="2000" dirty="0">
                <a:solidFill>
                  <a:schemeClr val="tx1"/>
                </a:solidFill>
              </a:rPr>
              <a:t>them in the box that looks like this one. </a:t>
            </a:r>
            <a:br>
              <a:rPr lang="en-US" sz="2000" dirty="0">
                <a:solidFill>
                  <a:schemeClr val="tx1"/>
                </a:solidFill>
              </a:rPr>
            </a:br>
            <a:r>
              <a:rPr lang="en-US" sz="2000" b="1" dirty="0">
                <a:solidFill>
                  <a:schemeClr val="tx1"/>
                </a:solidFill>
              </a:rPr>
              <a:t>Share</a:t>
            </a:r>
            <a:r>
              <a:rPr lang="en-US" sz="2000" dirty="0">
                <a:solidFill>
                  <a:schemeClr val="tx1"/>
                </a:solidFill>
              </a:rPr>
              <a:t> your ideas with the whole group at the end.  </a:t>
            </a:r>
          </a:p>
        </p:txBody>
      </p:sp>
      <p:sp>
        <p:nvSpPr>
          <p:cNvPr id="5" name="Rectangle 4"/>
          <p:cNvSpPr/>
          <p:nvPr/>
        </p:nvSpPr>
        <p:spPr>
          <a:xfrm>
            <a:off x="457200" y="2422443"/>
            <a:ext cx="8229600" cy="3911929"/>
          </a:xfrm>
          <a:prstGeom prst="rect">
            <a:avLst/>
          </a:prstGeom>
          <a:solidFill>
            <a:srgbClr val="FFFFFF"/>
          </a:solidFill>
          <a:ln>
            <a:solidFill>
              <a:srgbClr val="EEE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BD4219"/>
              </a:solidFill>
            </a:endParaRPr>
          </a:p>
        </p:txBody>
      </p:sp>
      <p:pic>
        <p:nvPicPr>
          <p:cNvPr id="6" name="Picture 5"/>
          <p:cNvPicPr>
            <a:picLocks noChangeAspect="1"/>
          </p:cNvPicPr>
          <p:nvPr/>
        </p:nvPicPr>
        <p:blipFill>
          <a:blip r:embed="rId4"/>
          <a:stretch>
            <a:fillRect/>
          </a:stretch>
        </p:blipFill>
        <p:spPr>
          <a:xfrm>
            <a:off x="6810861" y="2684700"/>
            <a:ext cx="1614147" cy="1368182"/>
          </a:xfrm>
          <a:prstGeom prst="rect">
            <a:avLst/>
          </a:prstGeom>
        </p:spPr>
      </p:pic>
      <p:sp>
        <p:nvSpPr>
          <p:cNvPr id="7" name="TextBox 6"/>
          <p:cNvSpPr txBox="1"/>
          <p:nvPr/>
        </p:nvSpPr>
        <p:spPr>
          <a:xfrm>
            <a:off x="656379" y="2454483"/>
            <a:ext cx="1102544" cy="523220"/>
          </a:xfrm>
          <a:prstGeom prst="rect">
            <a:avLst/>
          </a:prstGeom>
          <a:noFill/>
        </p:spPr>
        <p:txBody>
          <a:bodyPr wrap="square" rtlCol="0">
            <a:spAutoFit/>
          </a:bodyPr>
          <a:lstStyle/>
          <a:p>
            <a:r>
              <a:rPr lang="en-US" sz="2800" b="1" dirty="0">
                <a:solidFill>
                  <a:srgbClr val="BD4219"/>
                </a:solidFill>
                <a:latin typeface="Century Gothic"/>
                <a:cs typeface="Century Gothic"/>
              </a:rPr>
              <a:t>1</a:t>
            </a:r>
          </a:p>
        </p:txBody>
      </p:sp>
      <p:sp>
        <p:nvSpPr>
          <p:cNvPr id="8" name="TextBox 7"/>
          <p:cNvSpPr txBox="1"/>
          <p:nvPr/>
        </p:nvSpPr>
        <p:spPr>
          <a:xfrm>
            <a:off x="706176" y="4563357"/>
            <a:ext cx="1102544" cy="523220"/>
          </a:xfrm>
          <a:prstGeom prst="rect">
            <a:avLst/>
          </a:prstGeom>
          <a:noFill/>
        </p:spPr>
        <p:txBody>
          <a:bodyPr wrap="square" rtlCol="0">
            <a:spAutoFit/>
          </a:bodyPr>
          <a:lstStyle/>
          <a:p>
            <a:r>
              <a:rPr lang="en-US" sz="2800" b="1" dirty="0">
                <a:solidFill>
                  <a:srgbClr val="BD4219"/>
                </a:solidFill>
                <a:latin typeface="Century Gothic"/>
                <a:cs typeface="Century Gothic"/>
              </a:rPr>
              <a:t>2</a:t>
            </a:r>
          </a:p>
        </p:txBody>
      </p:sp>
    </p:spTree>
    <p:extLst>
      <p:ext uri="{BB962C8B-B14F-4D97-AF65-F5344CB8AC3E}">
        <p14:creationId xmlns:p14="http://schemas.microsoft.com/office/powerpoint/2010/main" val="383538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457200" y="1584763"/>
            <a:ext cx="8229600" cy="4655983"/>
          </a:xfrm>
          <a:prstGeom prst="rect">
            <a:avLst/>
          </a:prstGeom>
          <a:solidFill>
            <a:srgbClr val="FFFFFF"/>
          </a:solidFill>
          <a:ln>
            <a:solidFill>
              <a:srgbClr val="EEE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rgbClr val="BD4219"/>
              </a:solidFill>
            </a:endParaRPr>
          </a:p>
        </p:txBody>
      </p:sp>
      <p:pic>
        <p:nvPicPr>
          <p:cNvPr id="3" name="Picture 2"/>
          <p:cNvPicPr>
            <a:picLocks noChangeAspect="1"/>
          </p:cNvPicPr>
          <p:nvPr/>
        </p:nvPicPr>
        <p:blipFill>
          <a:blip r:embed="rId3"/>
          <a:stretch>
            <a:fillRect/>
          </a:stretch>
        </p:blipFill>
        <p:spPr>
          <a:xfrm>
            <a:off x="635456" y="1794666"/>
            <a:ext cx="894779" cy="1108306"/>
          </a:xfrm>
          <a:prstGeom prst="rect">
            <a:avLst/>
          </a:prstGeom>
        </p:spPr>
      </p:pic>
      <p:sp>
        <p:nvSpPr>
          <p:cNvPr id="2" name="Title 1"/>
          <p:cNvSpPr>
            <a:spLocks noGrp="1"/>
          </p:cNvSpPr>
          <p:nvPr>
            <p:ph type="title"/>
          </p:nvPr>
        </p:nvSpPr>
        <p:spPr/>
        <p:txBody>
          <a:bodyPr/>
          <a:lstStyle/>
          <a:p>
            <a:r>
              <a:rPr lang="en-US" dirty="0"/>
              <a:t>2 Things to Do Right Away</a:t>
            </a:r>
          </a:p>
        </p:txBody>
      </p:sp>
      <p:sp>
        <p:nvSpPr>
          <p:cNvPr id="7" name="TextBox 6"/>
          <p:cNvSpPr txBox="1"/>
          <p:nvPr/>
        </p:nvSpPr>
        <p:spPr>
          <a:xfrm>
            <a:off x="746867" y="1941311"/>
            <a:ext cx="656903" cy="523220"/>
          </a:xfrm>
          <a:prstGeom prst="rect">
            <a:avLst/>
          </a:prstGeom>
          <a:noFill/>
        </p:spPr>
        <p:txBody>
          <a:bodyPr wrap="square" rtlCol="0">
            <a:spAutoFit/>
          </a:bodyPr>
          <a:lstStyle/>
          <a:p>
            <a:pPr algn="ctr"/>
            <a:r>
              <a:rPr lang="en-US" sz="2800" b="1" dirty="0">
                <a:solidFill>
                  <a:srgbClr val="FFFFFF"/>
                </a:solidFill>
                <a:latin typeface="Century Gothic"/>
                <a:cs typeface="Century Gothic"/>
              </a:rPr>
              <a:t>1</a:t>
            </a:r>
          </a:p>
        </p:txBody>
      </p:sp>
      <p:pic>
        <p:nvPicPr>
          <p:cNvPr id="10" name="Picture 9"/>
          <p:cNvPicPr>
            <a:picLocks noChangeAspect="1"/>
          </p:cNvPicPr>
          <p:nvPr/>
        </p:nvPicPr>
        <p:blipFill>
          <a:blip r:embed="rId3"/>
          <a:stretch>
            <a:fillRect/>
          </a:stretch>
        </p:blipFill>
        <p:spPr>
          <a:xfrm>
            <a:off x="621158" y="3959631"/>
            <a:ext cx="894779" cy="1108306"/>
          </a:xfrm>
          <a:prstGeom prst="rect">
            <a:avLst/>
          </a:prstGeom>
        </p:spPr>
      </p:pic>
      <p:sp>
        <p:nvSpPr>
          <p:cNvPr id="11" name="TextBox 10"/>
          <p:cNvSpPr txBox="1"/>
          <p:nvPr/>
        </p:nvSpPr>
        <p:spPr>
          <a:xfrm>
            <a:off x="732569" y="4106276"/>
            <a:ext cx="656903" cy="523220"/>
          </a:xfrm>
          <a:prstGeom prst="rect">
            <a:avLst/>
          </a:prstGeom>
          <a:noFill/>
        </p:spPr>
        <p:txBody>
          <a:bodyPr wrap="square" rtlCol="0">
            <a:spAutoFit/>
          </a:bodyPr>
          <a:lstStyle/>
          <a:p>
            <a:pPr algn="ctr"/>
            <a:r>
              <a:rPr lang="en-US" sz="2800" b="1" dirty="0">
                <a:solidFill>
                  <a:srgbClr val="FFFFFF"/>
                </a:solidFill>
                <a:latin typeface="Century Gothic"/>
                <a:cs typeface="Century Gothic"/>
              </a:rPr>
              <a:t>2</a:t>
            </a:r>
          </a:p>
        </p:txBody>
      </p:sp>
    </p:spTree>
    <p:extLst>
      <p:ext uri="{BB962C8B-B14F-4D97-AF65-F5344CB8AC3E}">
        <p14:creationId xmlns:p14="http://schemas.microsoft.com/office/powerpoint/2010/main" val="19281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4000"/>
          </a:blip>
          <a:stretch>
            <a:fillRect/>
          </a:stretch>
        </p:blipFill>
        <p:spPr>
          <a:xfrm>
            <a:off x="0" y="482600"/>
            <a:ext cx="9144000" cy="5873879"/>
          </a:xfrm>
          <a:prstGeom prst="rect">
            <a:avLst/>
          </a:prstGeom>
        </p:spPr>
      </p:pic>
      <p:sp>
        <p:nvSpPr>
          <p:cNvPr id="3" name="Subtitle 2"/>
          <p:cNvSpPr>
            <a:spLocks noGrp="1"/>
          </p:cNvSpPr>
          <p:nvPr>
            <p:ph type="subTitle" idx="1"/>
          </p:nvPr>
        </p:nvSpPr>
        <p:spPr>
          <a:xfrm>
            <a:off x="781878" y="4122505"/>
            <a:ext cx="7904922" cy="1416903"/>
          </a:xfrm>
        </p:spPr>
        <p:txBody>
          <a:bodyPr/>
          <a:lstStyle/>
          <a:p>
            <a:r>
              <a:rPr lang="en-US" b="1" dirty="0"/>
              <a:t>Sharing Learning of </a:t>
            </a:r>
          </a:p>
          <a:p>
            <a:r>
              <a:rPr lang="en-US" b="1" dirty="0"/>
              <a:t>Foundations of Dialogue Education</a:t>
            </a:r>
          </a:p>
        </p:txBody>
      </p:sp>
      <p:sp>
        <p:nvSpPr>
          <p:cNvPr id="2" name="Title 1"/>
          <p:cNvSpPr>
            <a:spLocks noGrp="1"/>
          </p:cNvSpPr>
          <p:nvPr>
            <p:ph type="title"/>
          </p:nvPr>
        </p:nvSpPr>
        <p:spPr>
          <a:xfrm>
            <a:off x="457200" y="1160928"/>
            <a:ext cx="8229600" cy="1714794"/>
          </a:xfrm>
          <a:prstGeom prst="rect">
            <a:avLst/>
          </a:prstGeom>
        </p:spPr>
        <p:txBody>
          <a:bodyPr/>
          <a:lstStyle/>
          <a:p>
            <a:r>
              <a:rPr lang="en-US" sz="4800" b="1" dirty="0"/>
              <a:t>Our Organization </a:t>
            </a:r>
            <a:br>
              <a:rPr lang="en-US" sz="4800" b="1" dirty="0"/>
            </a:br>
            <a:r>
              <a:rPr lang="en-US" sz="4800" b="1" dirty="0"/>
              <a:t>as a Place of Learning</a:t>
            </a:r>
          </a:p>
        </p:txBody>
      </p:sp>
    </p:spTree>
    <p:extLst>
      <p:ext uri="{BB962C8B-B14F-4D97-AF65-F5344CB8AC3E}">
        <p14:creationId xmlns:p14="http://schemas.microsoft.com/office/powerpoint/2010/main" val="1169568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Share</a:t>
            </a:r>
            <a:r>
              <a:rPr lang="en-US" sz="3600" dirty="0"/>
              <a:t> 1 idea to offer </a:t>
            </a:r>
            <a:br>
              <a:rPr lang="en-US" sz="3600" dirty="0"/>
            </a:br>
            <a:r>
              <a:rPr lang="en-US" sz="3600" dirty="0"/>
              <a:t>your organizational leadership</a:t>
            </a:r>
          </a:p>
        </p:txBody>
      </p:sp>
      <p:pic>
        <p:nvPicPr>
          <p:cNvPr id="8" name="Picture 7"/>
          <p:cNvPicPr>
            <a:picLocks noChangeAspect="1"/>
          </p:cNvPicPr>
          <p:nvPr/>
        </p:nvPicPr>
        <p:blipFill>
          <a:blip r:embed="rId3"/>
          <a:stretch>
            <a:fillRect/>
          </a:stretch>
        </p:blipFill>
        <p:spPr>
          <a:xfrm rot="19281250">
            <a:off x="2945142" y="2050157"/>
            <a:ext cx="3285842" cy="3368678"/>
          </a:xfrm>
          <a:prstGeom prst="rect">
            <a:avLst/>
          </a:prstGeom>
        </p:spPr>
      </p:pic>
    </p:spTree>
    <p:extLst>
      <p:ext uri="{BB962C8B-B14F-4D97-AF65-F5344CB8AC3E}">
        <p14:creationId xmlns:p14="http://schemas.microsoft.com/office/powerpoint/2010/main" val="39648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now what? </a:t>
            </a:r>
          </a:p>
        </p:txBody>
      </p:sp>
      <p:pic>
        <p:nvPicPr>
          <p:cNvPr id="4" name="Picture 3"/>
          <p:cNvPicPr>
            <a:picLocks noChangeAspect="1"/>
          </p:cNvPicPr>
          <p:nvPr/>
        </p:nvPicPr>
        <p:blipFill>
          <a:blip r:embed="rId3"/>
          <a:stretch>
            <a:fillRect/>
          </a:stretch>
        </p:blipFill>
        <p:spPr>
          <a:xfrm>
            <a:off x="2161359" y="1417638"/>
            <a:ext cx="5149819" cy="4918867"/>
          </a:xfrm>
          <a:prstGeom prst="rect">
            <a:avLst/>
          </a:prstGeom>
        </p:spPr>
      </p:pic>
    </p:spTree>
    <p:extLst>
      <p:ext uri="{BB962C8B-B14F-4D97-AF65-F5344CB8AC3E}">
        <p14:creationId xmlns:p14="http://schemas.microsoft.com/office/powerpoint/2010/main" val="3327325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1" y="274638"/>
            <a:ext cx="8746435" cy="918058"/>
          </a:xfrm>
        </p:spPr>
        <p:txBody>
          <a:bodyPr/>
          <a:lstStyle/>
          <a:p>
            <a:r>
              <a:rPr lang="en-US" sz="3600" b="1" dirty="0">
                <a:solidFill>
                  <a:srgbClr val="BD423A"/>
                </a:solidFill>
              </a:rPr>
              <a:t>Examples of impact when achieved!</a:t>
            </a:r>
          </a:p>
        </p:txBody>
      </p:sp>
      <p:sp>
        <p:nvSpPr>
          <p:cNvPr id="4" name="Rectangle 3"/>
          <p:cNvSpPr/>
          <p:nvPr/>
        </p:nvSpPr>
        <p:spPr>
          <a:xfrm>
            <a:off x="10701866" y="1417638"/>
            <a:ext cx="8229600" cy="4655983"/>
          </a:xfrm>
          <a:prstGeom prst="rect">
            <a:avLst/>
          </a:prstGeom>
          <a:solidFill>
            <a:srgbClr val="FFFFFF"/>
          </a:solidFill>
          <a:ln>
            <a:solidFill>
              <a:srgbClr val="EEE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rot="2003877">
            <a:off x="2945142" y="2050157"/>
            <a:ext cx="3285842" cy="3368678"/>
          </a:xfrm>
          <a:prstGeom prst="rect">
            <a:avLst/>
          </a:prstGeom>
        </p:spPr>
      </p:pic>
    </p:spTree>
    <p:extLst>
      <p:ext uri="{BB962C8B-B14F-4D97-AF65-F5344CB8AC3E}">
        <p14:creationId xmlns:p14="http://schemas.microsoft.com/office/powerpoint/2010/main" val="3062408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73291" cy="1143000"/>
          </a:xfrm>
        </p:spPr>
        <p:txBody>
          <a:bodyPr/>
          <a:lstStyle/>
          <a:p>
            <a:r>
              <a:rPr lang="en-US" dirty="0"/>
              <a:t>Six Core Principles for Learning</a:t>
            </a:r>
          </a:p>
        </p:txBody>
      </p:sp>
      <p:pic>
        <p:nvPicPr>
          <p:cNvPr id="3" name="Picture 2"/>
          <p:cNvPicPr>
            <a:picLocks noChangeAspect="1"/>
          </p:cNvPicPr>
          <p:nvPr/>
        </p:nvPicPr>
        <p:blipFill rotWithShape="1">
          <a:blip r:embed="rId3"/>
          <a:srcRect t="8900"/>
          <a:stretch/>
        </p:blipFill>
        <p:spPr>
          <a:xfrm>
            <a:off x="1460500" y="1156836"/>
            <a:ext cx="6223000" cy="4095643"/>
          </a:xfrm>
          <a:prstGeom prst="rect">
            <a:avLst/>
          </a:prstGeom>
        </p:spPr>
      </p:pic>
      <p:sp>
        <p:nvSpPr>
          <p:cNvPr id="4" name="TextBox 3">
            <a:extLst>
              <a:ext uri="{FF2B5EF4-FFF2-40B4-BE49-F238E27FC236}">
                <a16:creationId xmlns:a16="http://schemas.microsoft.com/office/drawing/2014/main" id="{68E06038-D939-274D-92D4-0155F257DFA8}"/>
              </a:ext>
            </a:extLst>
          </p:cNvPr>
          <p:cNvSpPr txBox="1"/>
          <p:nvPr/>
        </p:nvSpPr>
        <p:spPr>
          <a:xfrm>
            <a:off x="578738" y="5565723"/>
            <a:ext cx="8130211" cy="954107"/>
          </a:xfrm>
          <a:prstGeom prst="rect">
            <a:avLst/>
          </a:prstGeom>
          <a:noFill/>
        </p:spPr>
        <p:txBody>
          <a:bodyPr wrap="square" rtlCol="0">
            <a:spAutoFit/>
          </a:bodyPr>
          <a:lstStyle/>
          <a:p>
            <a:r>
              <a:rPr lang="en-US" sz="2800" b="1" dirty="0"/>
              <a:t>Call out </a:t>
            </a:r>
            <a:r>
              <a:rPr lang="en-US" sz="2800" dirty="0"/>
              <a:t>one thing you see yourself doing differently </a:t>
            </a:r>
          </a:p>
          <a:p>
            <a:r>
              <a:rPr lang="en-US" sz="2800" dirty="0"/>
              <a:t>in regards to being more learning-centered at work.</a:t>
            </a:r>
          </a:p>
        </p:txBody>
      </p:sp>
    </p:spTree>
    <p:extLst>
      <p:ext uri="{BB962C8B-B14F-4D97-AF65-F5344CB8AC3E}">
        <p14:creationId xmlns:p14="http://schemas.microsoft.com/office/powerpoint/2010/main" val="35947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Content Placeholder 3"/>
          <p:cNvPicPr>
            <a:picLocks noChangeAspect="1"/>
          </p:cNvPicPr>
          <p:nvPr/>
        </p:nvPicPr>
        <p:blipFill rotWithShape="1">
          <a:blip r:embed="rId2">
            <a:alphaModFix amt="25000"/>
          </a:blip>
          <a:srcRect l="15244" r="44135"/>
          <a:stretch/>
        </p:blipFill>
        <p:spPr>
          <a:xfrm>
            <a:off x="0" y="1417638"/>
            <a:ext cx="9144000" cy="4525962"/>
          </a:xfrm>
          <a:prstGeom prst="rect">
            <a:avLst/>
          </a:prstGeom>
        </p:spPr>
      </p:pic>
      <p:sp>
        <p:nvSpPr>
          <p:cNvPr id="2" name="Title 1"/>
          <p:cNvSpPr>
            <a:spLocks noGrp="1"/>
          </p:cNvSpPr>
          <p:nvPr>
            <p:ph type="title"/>
          </p:nvPr>
        </p:nvSpPr>
        <p:spPr/>
        <p:txBody>
          <a:bodyPr/>
          <a:lstStyle/>
          <a:p>
            <a:r>
              <a:rPr lang="en-US" dirty="0">
                <a:solidFill>
                  <a:srgbClr val="FFFFFF"/>
                </a:solidFill>
              </a:rPr>
              <a:t>Resources</a:t>
            </a:r>
          </a:p>
        </p:txBody>
      </p:sp>
    </p:spTree>
    <p:extLst>
      <p:ext uri="{BB962C8B-B14F-4D97-AF65-F5344CB8AC3E}">
        <p14:creationId xmlns:p14="http://schemas.microsoft.com/office/powerpoint/2010/main" val="896742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BLOG</a:t>
            </a:r>
          </a:p>
        </p:txBody>
      </p:sp>
      <p:pic>
        <p:nvPicPr>
          <p:cNvPr id="4" name="Content Placeholder 3"/>
          <p:cNvPicPr>
            <a:picLocks noGrp="1" noChangeAspect="1"/>
          </p:cNvPicPr>
          <p:nvPr>
            <p:ph idx="4294967295"/>
          </p:nvPr>
        </p:nvPicPr>
        <p:blipFill rotWithShape="1">
          <a:blip r:embed="rId3"/>
          <a:srcRect l="15244" r="44135"/>
          <a:stretch/>
        </p:blipFill>
        <p:spPr>
          <a:xfrm>
            <a:off x="0" y="1687513"/>
            <a:ext cx="9144000" cy="4525962"/>
          </a:xfrm>
          <a:prstGeom prst="rect">
            <a:avLst/>
          </a:prstGeom>
        </p:spPr>
      </p:pic>
    </p:spTree>
    <p:extLst>
      <p:ext uri="{BB962C8B-B14F-4D97-AF65-F5344CB8AC3E}">
        <p14:creationId xmlns:p14="http://schemas.microsoft.com/office/powerpoint/2010/main" val="4108644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Content Placeholder 3"/>
          <p:cNvPicPr>
            <a:picLocks noChangeAspect="1"/>
          </p:cNvPicPr>
          <p:nvPr/>
        </p:nvPicPr>
        <p:blipFill rotWithShape="1">
          <a:blip r:embed="rId2">
            <a:alphaModFix amt="25000"/>
          </a:blip>
          <a:srcRect l="15244" r="44135"/>
          <a:stretch/>
        </p:blipFill>
        <p:spPr>
          <a:xfrm>
            <a:off x="0" y="1417638"/>
            <a:ext cx="9144000" cy="4525962"/>
          </a:xfrm>
          <a:prstGeom prst="rect">
            <a:avLst/>
          </a:prstGeom>
        </p:spPr>
      </p:pic>
      <p:sp>
        <p:nvSpPr>
          <p:cNvPr id="2" name="Title 1"/>
          <p:cNvSpPr>
            <a:spLocks noGrp="1"/>
          </p:cNvSpPr>
          <p:nvPr>
            <p:ph type="title"/>
          </p:nvPr>
        </p:nvSpPr>
        <p:spPr/>
        <p:txBody>
          <a:bodyPr/>
          <a:lstStyle/>
          <a:p>
            <a:r>
              <a:rPr lang="en-US" dirty="0">
                <a:solidFill>
                  <a:srgbClr val="FFFFFF"/>
                </a:solidFill>
              </a:rPr>
              <a:t>Resources</a:t>
            </a:r>
          </a:p>
        </p:txBody>
      </p:sp>
      <p:pic>
        <p:nvPicPr>
          <p:cNvPr id="8" name="Picture 7"/>
          <p:cNvPicPr>
            <a:picLocks noChangeAspect="1"/>
          </p:cNvPicPr>
          <p:nvPr/>
        </p:nvPicPr>
        <p:blipFill rotWithShape="1">
          <a:blip r:embed="rId3"/>
          <a:srcRect r="18586"/>
          <a:stretch/>
        </p:blipFill>
        <p:spPr>
          <a:xfrm>
            <a:off x="2625492" y="2089466"/>
            <a:ext cx="6061308" cy="3854134"/>
          </a:xfrm>
          <a:prstGeom prst="rect">
            <a:avLst/>
          </a:prstGeom>
        </p:spPr>
      </p:pic>
    </p:spTree>
    <p:extLst>
      <p:ext uri="{BB962C8B-B14F-4D97-AF65-F5344CB8AC3E}">
        <p14:creationId xmlns:p14="http://schemas.microsoft.com/office/powerpoint/2010/main" val="298905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Our Organization as a Place of Learning </a:t>
            </a:r>
          </a:p>
        </p:txBody>
      </p:sp>
      <p:pic>
        <p:nvPicPr>
          <p:cNvPr id="1025" name="Picture 1" descr="WarmUp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7888" y="2002956"/>
            <a:ext cx="3297332" cy="39589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892083" y="1846968"/>
            <a:ext cx="3549448" cy="4273019"/>
          </a:xfrm>
          <a:prstGeom prst="rect">
            <a:avLst/>
          </a:prstGeom>
        </p:spPr>
      </p:pic>
    </p:spTree>
    <p:extLst>
      <p:ext uri="{BB962C8B-B14F-4D97-AF65-F5344CB8AC3E}">
        <p14:creationId xmlns:p14="http://schemas.microsoft.com/office/powerpoint/2010/main" val="55896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080259"/>
            <a:ext cx="5937753" cy="4525963"/>
          </a:xfrm>
        </p:spPr>
        <p:txBody>
          <a:bodyPr/>
          <a:lstStyle/>
          <a:p>
            <a:pPr marL="0" indent="0">
              <a:buNone/>
            </a:pPr>
            <a:r>
              <a:rPr lang="en-US" sz="3600" b="1" dirty="0"/>
              <a:t>Jot down </a:t>
            </a:r>
            <a:r>
              <a:rPr lang="en-US" sz="3600" dirty="0"/>
              <a:t>all of the many situations where: </a:t>
            </a:r>
          </a:p>
          <a:p>
            <a:pPr marL="914400" lvl="1" indent="-514350">
              <a:buFont typeface="+mj-lt"/>
              <a:buAutoNum type="arabicPeriod"/>
            </a:pPr>
            <a:r>
              <a:rPr lang="en-US" sz="3200" dirty="0"/>
              <a:t>learning already happens here</a:t>
            </a:r>
          </a:p>
          <a:p>
            <a:pPr marL="914400" lvl="1" indent="-514350">
              <a:buFont typeface="+mj-lt"/>
              <a:buAutoNum type="arabicPeriod"/>
            </a:pPr>
            <a:r>
              <a:rPr lang="en-US" sz="3200" dirty="0"/>
              <a:t>we would like to see learning happen. </a:t>
            </a:r>
          </a:p>
        </p:txBody>
      </p:sp>
      <p:pic>
        <p:nvPicPr>
          <p:cNvPr id="5" name="Picture 4"/>
          <p:cNvPicPr>
            <a:picLocks noChangeAspect="1"/>
          </p:cNvPicPr>
          <p:nvPr/>
        </p:nvPicPr>
        <p:blipFill>
          <a:blip r:embed="rId3"/>
          <a:stretch>
            <a:fillRect/>
          </a:stretch>
        </p:blipFill>
        <p:spPr>
          <a:xfrm>
            <a:off x="6394952" y="1600200"/>
            <a:ext cx="2024464" cy="1715974"/>
          </a:xfrm>
          <a:prstGeom prst="rect">
            <a:avLst/>
          </a:prstGeom>
        </p:spPr>
      </p:pic>
    </p:spTree>
    <p:extLst>
      <p:ext uri="{BB962C8B-B14F-4D97-AF65-F5344CB8AC3E}">
        <p14:creationId xmlns:p14="http://schemas.microsoft.com/office/powerpoint/2010/main" val="84864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215135" cy="4525963"/>
          </a:xfrm>
        </p:spPr>
        <p:txBody>
          <a:bodyPr/>
          <a:lstStyle/>
          <a:p>
            <a:pPr marL="0" indent="0">
              <a:buNone/>
            </a:pPr>
            <a:r>
              <a:rPr lang="en-US" sz="4000" b="1" dirty="0"/>
              <a:t>Share</a:t>
            </a:r>
            <a:r>
              <a:rPr lang="en-US" sz="4000" dirty="0"/>
              <a:t> your ideas with a partner. </a:t>
            </a:r>
          </a:p>
        </p:txBody>
      </p:sp>
      <p:pic>
        <p:nvPicPr>
          <p:cNvPr id="5" name="Picture 4"/>
          <p:cNvPicPr>
            <a:picLocks noChangeAspect="1"/>
          </p:cNvPicPr>
          <p:nvPr/>
        </p:nvPicPr>
        <p:blipFill>
          <a:blip r:embed="rId3"/>
          <a:stretch>
            <a:fillRect/>
          </a:stretch>
        </p:blipFill>
        <p:spPr>
          <a:xfrm>
            <a:off x="4236729" y="1600201"/>
            <a:ext cx="3993706" cy="4807842"/>
          </a:xfrm>
          <a:prstGeom prst="rect">
            <a:avLst/>
          </a:prstGeom>
        </p:spPr>
      </p:pic>
    </p:spTree>
    <p:extLst>
      <p:ext uri="{BB962C8B-B14F-4D97-AF65-F5344CB8AC3E}">
        <p14:creationId xmlns:p14="http://schemas.microsoft.com/office/powerpoint/2010/main" val="215757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373291" cy="1143000"/>
          </a:xfrm>
        </p:spPr>
        <p:txBody>
          <a:bodyPr/>
          <a:lstStyle/>
          <a:p>
            <a:r>
              <a:rPr lang="en-US" dirty="0"/>
              <a:t>Six Core Principles for Learning</a:t>
            </a:r>
          </a:p>
        </p:txBody>
      </p:sp>
      <p:pic>
        <p:nvPicPr>
          <p:cNvPr id="3" name="Picture 2"/>
          <p:cNvPicPr>
            <a:picLocks noChangeAspect="1"/>
          </p:cNvPicPr>
          <p:nvPr/>
        </p:nvPicPr>
        <p:blipFill rotWithShape="1">
          <a:blip r:embed="rId3"/>
          <a:srcRect t="8900"/>
          <a:stretch/>
        </p:blipFill>
        <p:spPr>
          <a:xfrm>
            <a:off x="1460500" y="1792940"/>
            <a:ext cx="6223000" cy="4095643"/>
          </a:xfrm>
          <a:prstGeom prst="rect">
            <a:avLst/>
          </a:prstGeom>
        </p:spPr>
      </p:pic>
    </p:spTree>
    <p:extLst>
      <p:ext uri="{BB962C8B-B14F-4D97-AF65-F5344CB8AC3E}">
        <p14:creationId xmlns:p14="http://schemas.microsoft.com/office/powerpoint/2010/main" val="3515269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b="1" dirty="0"/>
              <a:t>Safety</a:t>
            </a:r>
            <a:br>
              <a:rPr lang="en-US" dirty="0"/>
            </a:br>
            <a:r>
              <a:rPr lang="en-US" sz="2800" b="1" dirty="0">
                <a:solidFill>
                  <a:srgbClr val="BD423A"/>
                </a:solidFill>
              </a:rPr>
              <a:t>Jane Vella Clinical Research</a:t>
            </a:r>
          </a:p>
        </p:txBody>
      </p:sp>
      <p:sp>
        <p:nvSpPr>
          <p:cNvPr id="4" name="Content Placeholder 3"/>
          <p:cNvSpPr>
            <a:spLocks noGrp="1"/>
          </p:cNvSpPr>
          <p:nvPr>
            <p:ph idx="1"/>
          </p:nvPr>
        </p:nvSpPr>
        <p:spPr>
          <a:xfrm>
            <a:off x="414867" y="2054087"/>
            <a:ext cx="4371232" cy="4161184"/>
          </a:xfrm>
        </p:spPr>
        <p:txBody>
          <a:bodyPr/>
          <a:lstStyle/>
          <a:p>
            <a:pPr marL="0" indent="0">
              <a:buNone/>
            </a:pPr>
            <a:r>
              <a:rPr lang="en-US" dirty="0"/>
              <a:t>Start with quiet reflection and/or a pair share on the topic, before asking participants to share aloud in the whole group. </a:t>
            </a:r>
          </a:p>
        </p:txBody>
      </p:sp>
      <p:pic>
        <p:nvPicPr>
          <p:cNvPr id="5" name="Picture 4"/>
          <p:cNvPicPr>
            <a:picLocks noChangeAspect="1"/>
          </p:cNvPicPr>
          <p:nvPr/>
        </p:nvPicPr>
        <p:blipFill>
          <a:blip r:embed="rId3"/>
          <a:stretch>
            <a:fillRect/>
          </a:stretch>
        </p:blipFill>
        <p:spPr>
          <a:xfrm>
            <a:off x="-1648872" y="767121"/>
            <a:ext cx="1127045" cy="1127045"/>
          </a:xfrm>
          <a:prstGeom prst="rect">
            <a:avLst/>
          </a:prstGeom>
        </p:spPr>
      </p:pic>
      <p:grpSp>
        <p:nvGrpSpPr>
          <p:cNvPr id="8" name="Group 7"/>
          <p:cNvGrpSpPr/>
          <p:nvPr/>
        </p:nvGrpSpPr>
        <p:grpSpPr>
          <a:xfrm>
            <a:off x="4786099" y="1692965"/>
            <a:ext cx="6279055" cy="3944325"/>
            <a:chOff x="4772846" y="1661035"/>
            <a:chExt cx="6279055" cy="3944325"/>
          </a:xfrm>
        </p:grpSpPr>
        <p:pic>
          <p:nvPicPr>
            <p:cNvPr id="6" name="Picture 5"/>
            <p:cNvPicPr>
              <a:picLocks noChangeAspect="1"/>
            </p:cNvPicPr>
            <p:nvPr/>
          </p:nvPicPr>
          <p:blipFill>
            <a:blip r:embed="rId4"/>
            <a:stretch>
              <a:fillRect/>
            </a:stretch>
          </p:blipFill>
          <p:spPr>
            <a:xfrm>
              <a:off x="4772846" y="1661035"/>
              <a:ext cx="6279055" cy="3944325"/>
            </a:xfrm>
            <a:prstGeom prst="rect">
              <a:avLst/>
            </a:prstGeom>
          </p:spPr>
        </p:pic>
        <p:sp>
          <p:nvSpPr>
            <p:cNvPr id="7" name="Rectangle 6"/>
            <p:cNvSpPr/>
            <p:nvPr/>
          </p:nvSpPr>
          <p:spPr>
            <a:xfrm>
              <a:off x="5264392" y="2230586"/>
              <a:ext cx="3409155" cy="1815882"/>
            </a:xfrm>
            <a:prstGeom prst="rect">
              <a:avLst/>
            </a:prstGeom>
          </p:spPr>
          <p:txBody>
            <a:bodyPr wrap="square">
              <a:spAutoFit/>
            </a:bodyPr>
            <a:lstStyle/>
            <a:p>
              <a:pPr algn="ctr"/>
              <a:r>
                <a:rPr lang="en-US" sz="2800" b="1" i="1" dirty="0">
                  <a:solidFill>
                    <a:srgbClr val="FFFFFF"/>
                  </a:solidFill>
                  <a:latin typeface="Century Gothic"/>
                  <a:cs typeface="Century Gothic"/>
                </a:rPr>
                <a:t>Ensure I feel safe enough to participate, learn and be myself. </a:t>
              </a:r>
            </a:p>
          </p:txBody>
        </p:sp>
      </p:grpSp>
    </p:spTree>
    <p:extLst>
      <p:ext uri="{BB962C8B-B14F-4D97-AF65-F5344CB8AC3E}">
        <p14:creationId xmlns:p14="http://schemas.microsoft.com/office/powerpoint/2010/main" val="177383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Inclusion</a:t>
            </a:r>
            <a:br>
              <a:rPr lang="en-US" dirty="0"/>
            </a:br>
            <a:r>
              <a:rPr lang="en-US" sz="2800" b="1" dirty="0">
                <a:solidFill>
                  <a:srgbClr val="BD423A"/>
                </a:solidFill>
              </a:rPr>
              <a:t>Jane Vella Clinical Research</a:t>
            </a:r>
          </a:p>
        </p:txBody>
      </p:sp>
      <p:sp>
        <p:nvSpPr>
          <p:cNvPr id="3" name="Content Placeholder 2"/>
          <p:cNvSpPr>
            <a:spLocks noGrp="1"/>
          </p:cNvSpPr>
          <p:nvPr>
            <p:ph idx="1"/>
          </p:nvPr>
        </p:nvSpPr>
        <p:spPr>
          <a:xfrm>
            <a:off x="457200" y="2012547"/>
            <a:ext cx="4533981" cy="4549120"/>
          </a:xfrm>
        </p:spPr>
        <p:txBody>
          <a:bodyPr/>
          <a:lstStyle/>
          <a:p>
            <a:pPr marL="0" lvl="0" indent="0">
              <a:buNone/>
            </a:pPr>
            <a:r>
              <a:rPr lang="en-US" dirty="0"/>
              <a:t>Provide varied opportunities for everyone’s voice to be heard by someone, either in pairs, small groups, or the whole group. </a:t>
            </a:r>
          </a:p>
          <a:p>
            <a:pPr marL="0" indent="0">
              <a:buNone/>
            </a:pPr>
            <a:endParaRPr lang="en-US" dirty="0"/>
          </a:p>
        </p:txBody>
      </p:sp>
      <p:pic>
        <p:nvPicPr>
          <p:cNvPr id="4" name="Picture 3"/>
          <p:cNvPicPr>
            <a:picLocks noChangeAspect="1"/>
          </p:cNvPicPr>
          <p:nvPr/>
        </p:nvPicPr>
        <p:blipFill>
          <a:blip r:embed="rId3"/>
          <a:stretch>
            <a:fillRect/>
          </a:stretch>
        </p:blipFill>
        <p:spPr>
          <a:xfrm>
            <a:off x="5605949" y="1600200"/>
            <a:ext cx="3080851" cy="3054116"/>
          </a:xfrm>
          <a:prstGeom prst="rect">
            <a:avLst/>
          </a:prstGeom>
        </p:spPr>
      </p:pic>
      <p:sp>
        <p:nvSpPr>
          <p:cNvPr id="5" name="Rectangle 4"/>
          <p:cNvSpPr/>
          <p:nvPr/>
        </p:nvSpPr>
        <p:spPr>
          <a:xfrm>
            <a:off x="5739641" y="2012547"/>
            <a:ext cx="2655820" cy="1815882"/>
          </a:xfrm>
          <a:prstGeom prst="rect">
            <a:avLst/>
          </a:prstGeom>
        </p:spPr>
        <p:txBody>
          <a:bodyPr wrap="square">
            <a:spAutoFit/>
          </a:bodyPr>
          <a:lstStyle/>
          <a:p>
            <a:pPr algn="ctr"/>
            <a:r>
              <a:rPr lang="en-US" sz="2800" b="1" i="1" dirty="0">
                <a:solidFill>
                  <a:srgbClr val="FFFFFF"/>
                </a:solidFill>
                <a:latin typeface="Century Gothic"/>
                <a:cs typeface="Century Gothic"/>
              </a:rPr>
              <a:t>Invite me in </a:t>
            </a:r>
          </a:p>
          <a:p>
            <a:pPr algn="ctr"/>
            <a:r>
              <a:rPr lang="en-US" sz="2800" b="1" i="1" dirty="0">
                <a:solidFill>
                  <a:srgbClr val="FFFFFF"/>
                </a:solidFill>
                <a:latin typeface="Century Gothic"/>
                <a:cs typeface="Century Gothic"/>
              </a:rPr>
              <a:t>and hear </a:t>
            </a:r>
          </a:p>
          <a:p>
            <a:pPr algn="ctr"/>
            <a:r>
              <a:rPr lang="en-US" sz="2800" b="1" i="1" dirty="0">
                <a:solidFill>
                  <a:srgbClr val="FFFFFF"/>
                </a:solidFill>
                <a:latin typeface="Century Gothic"/>
                <a:cs typeface="Century Gothic"/>
              </a:rPr>
              <a:t>my voice!</a:t>
            </a:r>
            <a:br>
              <a:rPr lang="en-US" sz="2800" b="1" i="1" dirty="0">
                <a:solidFill>
                  <a:srgbClr val="FFFFFF"/>
                </a:solidFill>
                <a:latin typeface="Century Gothic"/>
                <a:cs typeface="Century Gothic"/>
              </a:rPr>
            </a:br>
            <a:endParaRPr lang="en-US" sz="2800" b="1" i="1" dirty="0">
              <a:solidFill>
                <a:srgbClr val="FFFFFF"/>
              </a:solidFill>
              <a:latin typeface="Century Gothic"/>
              <a:cs typeface="Century Gothic"/>
            </a:endParaRPr>
          </a:p>
        </p:txBody>
      </p:sp>
    </p:spTree>
    <p:extLst>
      <p:ext uri="{BB962C8B-B14F-4D97-AF65-F5344CB8AC3E}">
        <p14:creationId xmlns:p14="http://schemas.microsoft.com/office/powerpoint/2010/main" val="67493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Engagement</a:t>
            </a:r>
            <a:br>
              <a:rPr lang="en-US" dirty="0"/>
            </a:br>
            <a:r>
              <a:rPr lang="en-US" sz="2800" b="1" dirty="0">
                <a:solidFill>
                  <a:srgbClr val="BD423A"/>
                </a:solidFill>
              </a:rPr>
              <a:t>Jane Vella Clinical Research</a:t>
            </a:r>
          </a:p>
        </p:txBody>
      </p:sp>
      <p:sp>
        <p:nvSpPr>
          <p:cNvPr id="3" name="Content Placeholder 2"/>
          <p:cNvSpPr>
            <a:spLocks noGrp="1"/>
          </p:cNvSpPr>
          <p:nvPr>
            <p:ph idx="1"/>
          </p:nvPr>
        </p:nvSpPr>
        <p:spPr>
          <a:xfrm>
            <a:off x="4356846" y="1817637"/>
            <a:ext cx="4500283" cy="3840259"/>
          </a:xfrm>
        </p:spPr>
        <p:txBody>
          <a:bodyPr/>
          <a:lstStyle/>
          <a:p>
            <a:pPr marL="0" lvl="0" indent="0">
              <a:buNone/>
            </a:pPr>
            <a:r>
              <a:rPr lang="en-US" dirty="0"/>
              <a:t>Design to allow everyone to try out what is being taught in familiar ways of their choosing (e.g. writing, drawing, demonstration). </a:t>
            </a:r>
          </a:p>
          <a:p>
            <a:pPr marL="0" indent="0">
              <a:buNone/>
            </a:pPr>
            <a:endParaRPr lang="en-US" dirty="0"/>
          </a:p>
        </p:txBody>
      </p:sp>
      <p:pic>
        <p:nvPicPr>
          <p:cNvPr id="4" name="Picture 3"/>
          <p:cNvPicPr>
            <a:picLocks noChangeAspect="1"/>
          </p:cNvPicPr>
          <p:nvPr/>
        </p:nvPicPr>
        <p:blipFill>
          <a:blip r:embed="rId3"/>
          <a:stretch>
            <a:fillRect/>
          </a:stretch>
        </p:blipFill>
        <p:spPr>
          <a:xfrm>
            <a:off x="-108622" y="1817637"/>
            <a:ext cx="4306419" cy="3578049"/>
          </a:xfrm>
          <a:prstGeom prst="rect">
            <a:avLst/>
          </a:prstGeom>
        </p:spPr>
      </p:pic>
      <p:sp>
        <p:nvSpPr>
          <p:cNvPr id="5" name="Rectangle 4"/>
          <p:cNvSpPr/>
          <p:nvPr/>
        </p:nvSpPr>
        <p:spPr>
          <a:xfrm>
            <a:off x="602974" y="2551678"/>
            <a:ext cx="3174776" cy="1384995"/>
          </a:xfrm>
          <a:prstGeom prst="rect">
            <a:avLst/>
          </a:prstGeom>
        </p:spPr>
        <p:txBody>
          <a:bodyPr wrap="square">
            <a:spAutoFit/>
          </a:bodyPr>
          <a:lstStyle/>
          <a:p>
            <a:pPr lvl="0" algn="ctr"/>
            <a:r>
              <a:rPr lang="en-US" sz="2800" b="1" i="1" dirty="0">
                <a:solidFill>
                  <a:srgbClr val="FFFFFF"/>
                </a:solidFill>
                <a:latin typeface="Century Gothic"/>
                <a:cs typeface="Century Gothic"/>
              </a:rPr>
              <a:t>Fully engage me as an active partner. </a:t>
            </a:r>
          </a:p>
        </p:txBody>
      </p:sp>
    </p:spTree>
    <p:extLst>
      <p:ext uri="{BB962C8B-B14F-4D97-AF65-F5344CB8AC3E}">
        <p14:creationId xmlns:p14="http://schemas.microsoft.com/office/powerpoint/2010/main" val="2376794860"/>
      </p:ext>
    </p:extLst>
  </p:cSld>
  <p:clrMapOvr>
    <a:masterClrMapping/>
  </p:clrMapOvr>
</p:sld>
</file>

<file path=ppt/theme/theme1.xml><?xml version="1.0" encoding="utf-8"?>
<a:theme xmlns:a="http://schemas.openxmlformats.org/drawingml/2006/main" name="GLP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GLP Presentation.potx</Template>
  <TotalTime>18562</TotalTime>
  <Words>1819</Words>
  <Application>Microsoft Office PowerPoint</Application>
  <PresentationFormat>On-screen Show (4:3)</PresentationFormat>
  <Paragraphs>197</Paragraphs>
  <Slides>26</Slides>
  <Notes>24</Notes>
  <HiddenSlides>5</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GLP Presentation</vt:lpstr>
      <vt:lpstr>Lunch &amp; Learn: On Being Learning Centered as Our Organization  </vt:lpstr>
      <vt:lpstr>Our Organization  as a Place of Learning</vt:lpstr>
      <vt:lpstr>Warm Up: Our Organization as a Place of Learning </vt:lpstr>
      <vt:lpstr>PowerPoint Presentation</vt:lpstr>
      <vt:lpstr>PowerPoint Presentation</vt:lpstr>
      <vt:lpstr>Six Core Principles for Learning</vt:lpstr>
      <vt:lpstr>Safety Jane Vella Clinical Research</vt:lpstr>
      <vt:lpstr>Inclusion Jane Vella Clinical Research</vt:lpstr>
      <vt:lpstr>Engagement Jane Vella Clinical Research</vt:lpstr>
      <vt:lpstr>Respect Malcomb Knowles Formal Research</vt:lpstr>
      <vt:lpstr>Relevance Malcomb Knowles Formal Research</vt:lpstr>
      <vt:lpstr>Immediacy Malcomb Knowles Formal Research</vt:lpstr>
      <vt:lpstr>Six Core Principles for Learning</vt:lpstr>
      <vt:lpstr>1 Principle</vt:lpstr>
      <vt:lpstr>Strengthening Core Principles  In Our Work </vt:lpstr>
      <vt:lpstr>Strengthening Core Principles  In Our Work </vt:lpstr>
      <vt:lpstr>Additional Principles</vt:lpstr>
      <vt:lpstr>2 Things to Do Right Away Walk to all tables – do a gallery walk.   Select 2 things you will do right away in your work.  Write them in the box that looks like this one.  Share your ideas with the whole group at the end.  </vt:lpstr>
      <vt:lpstr>2 Things to Do Right Away</vt:lpstr>
      <vt:lpstr>Share 1 idea to offer  your organizational leadership</vt:lpstr>
      <vt:lpstr>So now what? </vt:lpstr>
      <vt:lpstr>Examples of impact when achieved!</vt:lpstr>
      <vt:lpstr>Six Core Principles for Learning</vt:lpstr>
      <vt:lpstr>Resources</vt:lpstr>
      <vt:lpstr>BLOG</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Fried</dc:creator>
  <cp:lastModifiedBy>Jeanette Romkema</cp:lastModifiedBy>
  <cp:revision>86</cp:revision>
  <dcterms:created xsi:type="dcterms:W3CDTF">2015-05-19T17:41:26Z</dcterms:created>
  <dcterms:modified xsi:type="dcterms:W3CDTF">2019-07-31T00:31:52Z</dcterms:modified>
</cp:coreProperties>
</file>